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5"/>
  </p:notesMasterIdLst>
  <p:sldIdLst>
    <p:sldId id="257" r:id="rId3"/>
    <p:sldId id="2145706686" r:id="rId4"/>
    <p:sldId id="2145706687" r:id="rId5"/>
    <p:sldId id="417" r:id="rId6"/>
    <p:sldId id="2145706705" r:id="rId7"/>
    <p:sldId id="2145706704" r:id="rId8"/>
    <p:sldId id="423" r:id="rId9"/>
    <p:sldId id="262" r:id="rId10"/>
    <p:sldId id="309" r:id="rId11"/>
    <p:sldId id="2145706700" r:id="rId12"/>
    <p:sldId id="312" r:id="rId13"/>
    <p:sldId id="298" r:id="rId14"/>
    <p:sldId id="2145706697" r:id="rId15"/>
    <p:sldId id="287" r:id="rId16"/>
    <p:sldId id="293" r:id="rId17"/>
    <p:sldId id="2145706701" r:id="rId18"/>
    <p:sldId id="276" r:id="rId19"/>
    <p:sldId id="269" r:id="rId20"/>
    <p:sldId id="2145706702" r:id="rId21"/>
    <p:sldId id="2145706706" r:id="rId22"/>
    <p:sldId id="2145706677" r:id="rId23"/>
    <p:sldId id="387" r:id="rId2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N" initials="K" lastIdx="1" clrIdx="0">
    <p:extLst>
      <p:ext uri="{19B8F6BF-5375-455C-9EA6-DF929625EA0E}">
        <p15:presenceInfo xmlns:p15="http://schemas.microsoft.com/office/powerpoint/2012/main" xmlns="" userId="KIN" providerId="None"/>
      </p:ext>
    </p:extLst>
  </p:cmAuthor>
  <p:cmAuthor id="2" name="IRU SN2110920KPU2233" initials="IS" lastIdx="1" clrIdx="1">
    <p:extLst>
      <p:ext uri="{19B8F6BF-5375-455C-9EA6-DF929625EA0E}">
        <p15:presenceInfo xmlns:p15="http://schemas.microsoft.com/office/powerpoint/2012/main" xmlns="" userId="IRU SN2110920KPU2233"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3ADFD"/>
    <a:srgbClr val="D1F3FF"/>
    <a:srgbClr val="9FD8FB"/>
    <a:srgbClr val="D2EAF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8027" autoAdjust="0"/>
    <p:restoredTop sz="94660"/>
  </p:normalViewPr>
  <p:slideViewPr>
    <p:cSldViewPr snapToGrid="0">
      <p:cViewPr varScale="1">
        <p:scale>
          <a:sx n="116" d="100"/>
          <a:sy n="116" d="100"/>
        </p:scale>
        <p:origin x="-216" y="-11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5D71FF-B307-4F83-9632-74D223CF8E5E}" type="datetimeFigureOut">
              <a:rPr lang="ru-RU" smtClean="0"/>
              <a:pPr/>
              <a:t>02.06.2025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A10265-A8A8-4425-8C48-82A8ADFAD871}" type="slidenum">
              <a:rPr lang="ru-RU" smtClean="0"/>
              <a:pPr/>
              <a:t>‹#›</a:t>
            </a:fld>
            <a:endParaRPr lang="ru-RU"/>
          </a:p>
        </p:txBody>
      </p:sp>
    </p:spTree>
    <p:extLst>
      <p:ext uri="{BB962C8B-B14F-4D97-AF65-F5344CB8AC3E}">
        <p14:creationId xmlns:p14="http://schemas.microsoft.com/office/powerpoint/2010/main" xmlns="" val="3310793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BA10265-A8A8-4425-8C48-82A8ADFAD871}" type="slidenum">
              <a:rPr lang="ru-RU" smtClean="0"/>
              <a:pPr/>
              <a:t>1</a:t>
            </a:fld>
            <a:endParaRPr lang="ru-RU"/>
          </a:p>
        </p:txBody>
      </p:sp>
    </p:spTree>
    <p:extLst>
      <p:ext uri="{BB962C8B-B14F-4D97-AF65-F5344CB8AC3E}">
        <p14:creationId xmlns:p14="http://schemas.microsoft.com/office/powerpoint/2010/main" xmlns="" val="3451544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3109A69-BF8D-48F9-91B8-5A3D0438E458}" type="slidenum">
              <a:rPr lang="ru-RU" smtClean="0"/>
              <a:pPr/>
              <a:t>10</a:t>
            </a:fld>
            <a:endParaRPr lang="ru-RU"/>
          </a:p>
        </p:txBody>
      </p:sp>
    </p:spTree>
    <p:extLst>
      <p:ext uri="{BB962C8B-B14F-4D97-AF65-F5344CB8AC3E}">
        <p14:creationId xmlns:p14="http://schemas.microsoft.com/office/powerpoint/2010/main" xmlns="" val="4035111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indent="0">
              <a:buNone/>
            </a:pPr>
            <a:endParaRPr lang="ru-RU" dirty="0"/>
          </a:p>
        </p:txBody>
      </p:sp>
      <p:sp>
        <p:nvSpPr>
          <p:cNvPr id="4" name="Номер слайда 3"/>
          <p:cNvSpPr>
            <a:spLocks noGrp="1"/>
          </p:cNvSpPr>
          <p:nvPr>
            <p:ph type="sldNum" sz="quarter" idx="10"/>
          </p:nvPr>
        </p:nvSpPr>
        <p:spPr/>
        <p:txBody>
          <a:bodyPr/>
          <a:lstStyle/>
          <a:p>
            <a:fld id="{A5032818-C1F4-4906-9D2F-64F830868C53}" type="slidenum">
              <a:rPr lang="ru-RU" smtClean="0"/>
              <a:pPr/>
              <a:t>11</a:t>
            </a:fld>
            <a:endParaRPr lang="ru-RU"/>
          </a:p>
        </p:txBody>
      </p:sp>
    </p:spTree>
    <p:extLst>
      <p:ext uri="{BB962C8B-B14F-4D97-AF65-F5344CB8AC3E}">
        <p14:creationId xmlns:p14="http://schemas.microsoft.com/office/powerpoint/2010/main" xmlns="" val="840490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lnSpcReduction="10000"/>
          </a:bodyPr>
          <a:lstStyle/>
          <a:p>
            <a:r>
              <a:rPr lang="ru-RU" sz="1200" kern="1200" dirty="0">
                <a:solidFill>
                  <a:schemeClr val="tx1"/>
                </a:solidFill>
                <a:effectLst/>
                <a:latin typeface="+mn-lt"/>
                <a:ea typeface="+mn-ea"/>
                <a:cs typeface="+mn-cs"/>
              </a:rPr>
              <a:t>Каждый любящий родитель хочет видеть своих детей здоровыми и счастливыми, но не каждый задумывается о том, как сделать, чтобы их дети жили в ладу с собой, с окружающим их миром, с людьми.</a:t>
            </a:r>
          </a:p>
          <a:p>
            <a:r>
              <a:rPr lang="ru-RU" sz="1200" kern="1200" dirty="0">
                <a:solidFill>
                  <a:schemeClr val="tx1"/>
                </a:solidFill>
                <a:effectLst/>
                <a:latin typeface="+mn-lt"/>
                <a:ea typeface="+mn-ea"/>
                <a:cs typeface="+mn-cs"/>
              </a:rPr>
              <a:t>От адекватности питания ребенка на первом году жизни зависит состояние его здоровья не только в течение этого периода времени, но и на протяжении всей его жизни. Как недостаточное, так и избыточное поступление пищевых веществ может приводить к отклонениям в физическом развитии детей, нарушениям формирования и развития центральной нервной системы и репродуктивной функции, к возникновению алиментарно-зависимых заболеваний (гиповитаминозы, дефицитные анемии, кариес, остеопороз, недостаточная или избыточная масса тела, пищевая аллергия и др.), болезням органов пищеварения. </a:t>
            </a:r>
          </a:p>
          <a:p>
            <a:r>
              <a:rPr lang="ru-RU" sz="1200" kern="1200" dirty="0">
                <a:solidFill>
                  <a:schemeClr val="tx1"/>
                </a:solidFill>
                <a:effectLst/>
                <a:latin typeface="+mn-lt"/>
                <a:ea typeface="+mn-ea"/>
                <a:cs typeface="+mn-cs"/>
              </a:rPr>
              <a:t> </a:t>
            </a:r>
          </a:p>
          <a:p>
            <a:r>
              <a:rPr lang="ru-RU" sz="1200" kern="1200" dirty="0">
                <a:solidFill>
                  <a:schemeClr val="tx1"/>
                </a:solidFill>
                <a:effectLst/>
                <a:latin typeface="+mn-lt"/>
                <a:ea typeface="+mn-ea"/>
                <a:cs typeface="+mn-cs"/>
              </a:rPr>
              <a:t>Одним из основных условий для гармоничного роста и развития ребенка, определяющим его здоровье на всю дальнейшую жизнь, является организация правильного ухода с первых дней жизни.</a:t>
            </a:r>
            <a:br>
              <a:rPr lang="ru-RU" sz="1200" kern="1200" dirty="0">
                <a:solidFill>
                  <a:schemeClr val="tx1"/>
                </a:solidFill>
                <a:effectLst/>
                <a:latin typeface="+mn-lt"/>
                <a:ea typeface="+mn-ea"/>
                <a:cs typeface="+mn-cs"/>
              </a:rPr>
            </a:br>
            <a:r>
              <a:rPr lang="ru-RU" sz="1200" kern="1200" dirty="0">
                <a:solidFill>
                  <a:schemeClr val="tx1"/>
                </a:solidFill>
                <a:effectLst/>
                <a:latin typeface="+mn-lt"/>
                <a:ea typeface="+mn-ea"/>
                <a:cs typeface="+mn-cs"/>
              </a:rPr>
              <a:t>В семье дети получают первый опыт познания окружающего мира, учатся общаться, поэтому педагогическое сопровождение семьи было и будет актуально на протяжении всего пути развития общества.</a:t>
            </a:r>
            <a:br>
              <a:rPr lang="ru-RU" sz="1200" kern="1200" dirty="0">
                <a:solidFill>
                  <a:schemeClr val="tx1"/>
                </a:solidFill>
                <a:effectLst/>
                <a:latin typeface="+mn-lt"/>
                <a:ea typeface="+mn-ea"/>
                <a:cs typeface="+mn-cs"/>
              </a:rPr>
            </a:br>
            <a:endParaRPr lang="ru-RU" sz="1200" kern="1200" dirty="0">
              <a:solidFill>
                <a:schemeClr val="tx1"/>
              </a:solidFill>
              <a:effectLst/>
              <a:latin typeface="+mn-lt"/>
              <a:ea typeface="+mn-ea"/>
              <a:cs typeface="+mn-cs"/>
            </a:endParaRPr>
          </a:p>
          <a:p>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A5032818-C1F4-4906-9D2F-64F830868C53}" type="slidenum">
              <a:rPr lang="ru-RU" smtClean="0"/>
              <a:pPr/>
              <a:t>12</a:t>
            </a:fld>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defRPr/>
            </a:pPr>
            <a:r>
              <a:rPr lang="ru-RU" sz="1200" b="0" i="0" kern="1200" dirty="0">
                <a:solidFill>
                  <a:schemeClr val="tx1"/>
                </a:solidFill>
                <a:effectLst/>
                <a:latin typeface="+mn-lt"/>
                <a:ea typeface="+mn-ea"/>
                <a:cs typeface="+mn-cs"/>
              </a:rPr>
              <a:t>Первые 1000 дней жизни оказывают колоссальное влияние на будущее ребенка. У нас есть всего один шанс, чтобы сделать все правильно.</a:t>
            </a:r>
          </a:p>
          <a:p>
            <a:pPr algn="just">
              <a:defRPr/>
            </a:pPr>
            <a:r>
              <a:rPr lang="ru-RU" sz="1200" b="1" i="0" kern="1200" dirty="0">
                <a:solidFill>
                  <a:schemeClr val="tx1"/>
                </a:solidFill>
                <a:effectLst/>
                <a:latin typeface="+mn-lt"/>
                <a:ea typeface="+mn-ea"/>
                <a:cs typeface="+mn-cs"/>
              </a:rPr>
              <a:t>1000</a:t>
            </a:r>
            <a:r>
              <a:rPr lang="ru-RU" sz="1200" b="0" i="0" kern="1200" dirty="0">
                <a:solidFill>
                  <a:schemeClr val="tx1"/>
                </a:solidFill>
                <a:effectLst/>
                <a:latin typeface="+mn-lt"/>
                <a:ea typeface="+mn-ea"/>
                <a:cs typeface="+mn-cs"/>
              </a:rPr>
              <a:t> </a:t>
            </a:r>
            <a:r>
              <a:rPr lang="ru-RU" sz="1200" b="1" i="0" kern="1200" dirty="0">
                <a:solidFill>
                  <a:schemeClr val="tx1"/>
                </a:solidFill>
                <a:effectLst/>
                <a:latin typeface="+mn-lt"/>
                <a:ea typeface="+mn-ea"/>
                <a:cs typeface="+mn-cs"/>
              </a:rPr>
              <a:t>дней</a:t>
            </a:r>
            <a:r>
              <a:rPr lang="ru-RU" sz="1200" b="0" i="0" kern="1200" dirty="0">
                <a:solidFill>
                  <a:schemeClr val="tx1"/>
                </a:solidFill>
                <a:effectLst/>
                <a:latin typeface="+mn-lt"/>
                <a:ea typeface="+mn-ea"/>
                <a:cs typeface="+mn-cs"/>
              </a:rPr>
              <a:t> мы отсчитываем от момента зачатия </a:t>
            </a:r>
            <a:r>
              <a:rPr lang="ru-RU" sz="1200" b="1" i="0" kern="1200" dirty="0">
                <a:solidFill>
                  <a:schemeClr val="tx1"/>
                </a:solidFill>
                <a:effectLst/>
                <a:latin typeface="+mn-lt"/>
                <a:ea typeface="+mn-ea"/>
                <a:cs typeface="+mn-cs"/>
              </a:rPr>
              <a:t>ребенка</a:t>
            </a:r>
            <a:r>
              <a:rPr lang="ru-RU" sz="1200" b="0" i="0" kern="1200" dirty="0">
                <a:solidFill>
                  <a:schemeClr val="tx1"/>
                </a:solidFill>
                <a:effectLst/>
                <a:latin typeface="+mn-lt"/>
                <a:ea typeface="+mn-ea"/>
                <a:cs typeface="+mn-cs"/>
              </a:rPr>
              <a:t> – это 270 </a:t>
            </a:r>
            <a:r>
              <a:rPr lang="ru-RU" sz="1200" b="1" i="0" kern="1200" dirty="0">
                <a:solidFill>
                  <a:schemeClr val="tx1"/>
                </a:solidFill>
                <a:effectLst/>
                <a:latin typeface="+mn-lt"/>
                <a:ea typeface="+mn-ea"/>
                <a:cs typeface="+mn-cs"/>
              </a:rPr>
              <a:t>дней</a:t>
            </a:r>
            <a:r>
              <a:rPr lang="ru-RU" sz="1200" b="0" i="0" kern="1200" dirty="0">
                <a:solidFill>
                  <a:schemeClr val="tx1"/>
                </a:solidFill>
                <a:effectLst/>
                <a:latin typeface="+mn-lt"/>
                <a:ea typeface="+mn-ea"/>
                <a:cs typeface="+mn-cs"/>
              </a:rPr>
              <a:t> беременности плюс еще 2 раза по 365, тут четко математика сходится, это еще 2 года </a:t>
            </a:r>
            <a:r>
              <a:rPr lang="ru-RU" sz="1200" b="1" i="0" kern="1200" dirty="0">
                <a:solidFill>
                  <a:schemeClr val="tx1"/>
                </a:solidFill>
                <a:effectLst/>
                <a:latin typeface="+mn-lt"/>
                <a:ea typeface="+mn-ea"/>
                <a:cs typeface="+mn-cs"/>
              </a:rPr>
              <a:t>жизни</a:t>
            </a:r>
            <a:r>
              <a:rPr lang="ru-RU" sz="1200" b="0" i="0" kern="1200" dirty="0">
                <a:solidFill>
                  <a:schemeClr val="tx1"/>
                </a:solidFill>
                <a:effectLst/>
                <a:latin typeface="+mn-lt"/>
                <a:ea typeface="+mn-ea"/>
                <a:cs typeface="+mn-cs"/>
              </a:rPr>
              <a:t> </a:t>
            </a:r>
            <a:r>
              <a:rPr lang="ru-RU" sz="1200" b="1" i="0" kern="1200" dirty="0">
                <a:solidFill>
                  <a:schemeClr val="tx1"/>
                </a:solidFill>
                <a:effectLst/>
                <a:latin typeface="+mn-lt"/>
                <a:ea typeface="+mn-ea"/>
                <a:cs typeface="+mn-cs"/>
              </a:rPr>
              <a:t>ребенка</a:t>
            </a:r>
            <a:r>
              <a:rPr lang="ru-RU" sz="1200" b="0" i="0" kern="1200" dirty="0">
                <a:solidFill>
                  <a:schemeClr val="tx1"/>
                </a:solidFill>
                <a:effectLst/>
                <a:latin typeface="+mn-lt"/>
                <a:ea typeface="+mn-ea"/>
                <a:cs typeface="+mn-cs"/>
              </a:rPr>
              <a:t>. Стало ясно на основании научных исследований, что именно в этот момент закладывается фундамент здоровья </a:t>
            </a:r>
            <a:r>
              <a:rPr lang="ru-RU" sz="1200" b="1" i="0" kern="1200" dirty="0">
                <a:solidFill>
                  <a:schemeClr val="tx1"/>
                </a:solidFill>
                <a:effectLst/>
                <a:latin typeface="+mn-lt"/>
                <a:ea typeface="+mn-ea"/>
                <a:cs typeface="+mn-cs"/>
              </a:rPr>
              <a:t>ребенка</a:t>
            </a:r>
            <a:r>
              <a:rPr lang="ru-RU" sz="1200" b="0" i="0" kern="1200" dirty="0">
                <a:solidFill>
                  <a:schemeClr val="tx1"/>
                </a:solidFill>
                <a:effectLst/>
                <a:latin typeface="+mn-lt"/>
                <a:ea typeface="+mn-ea"/>
                <a:cs typeface="+mn-cs"/>
              </a:rPr>
              <a:t>.</a:t>
            </a:r>
          </a:p>
          <a:p>
            <a:pPr algn="just">
              <a:defRPr/>
            </a:pPr>
            <a:r>
              <a:rPr lang="ru-RU" sz="1200" b="0" i="0" kern="1200" dirty="0">
                <a:solidFill>
                  <a:schemeClr val="tx1"/>
                </a:solidFill>
                <a:effectLst/>
                <a:latin typeface="+mn-lt"/>
                <a:ea typeface="+mn-ea"/>
                <a:cs typeface="+mn-cs"/>
              </a:rPr>
              <a:t>Первые 1000 дней жизни – это 270 дней внутриутробного развития (9 месяцев беременности) и первые два года жизни (365+365), когда ребенок большинство времени проводит в семье. Эти 1000 дней жизни являются отправной точкой для полноценного и здорового развития сначала ребенка, а затем взрослого человека. Поэтому так важно организовать правильное питание с младенчества для доношенных, а особенно для недоношенных и имеющих особенности развития детей.</a:t>
            </a:r>
            <a:endParaRPr lang="ru-RU" dirty="0"/>
          </a:p>
          <a:p>
            <a:pPr algn="just">
              <a:defRPr/>
            </a:pPr>
            <a:r>
              <a:rPr lang="ru-RU" dirty="0"/>
              <a:t>Нарушен6ие питания в 30-50% случаев является причиной различных заболеваний. Здоровое питание может предотвратить 80% случаев инфаркта миокарда, инсультов и сахарного диабета.</a:t>
            </a:r>
          </a:p>
        </p:txBody>
      </p:sp>
      <p:sp>
        <p:nvSpPr>
          <p:cNvPr id="4" name="Номер слайда 3"/>
          <p:cNvSpPr>
            <a:spLocks noGrp="1"/>
          </p:cNvSpPr>
          <p:nvPr>
            <p:ph type="sldNum" sz="quarter" idx="5"/>
          </p:nvPr>
        </p:nvSpPr>
        <p:spPr/>
        <p:txBody>
          <a:bodyPr/>
          <a:lstStyle/>
          <a:p>
            <a:fld id="{8C9BB26F-BE9B-476E-BE68-D0FB5C0A5C86}" type="slidenum">
              <a:rPr lang="ru-RU" smtClean="0"/>
              <a:pPr/>
              <a:t>13</a:t>
            </a:fld>
            <a:endParaRPr lang="ru-RU"/>
          </a:p>
        </p:txBody>
      </p:sp>
    </p:spTree>
    <p:extLst>
      <p:ext uri="{BB962C8B-B14F-4D97-AF65-F5344CB8AC3E}">
        <p14:creationId xmlns:p14="http://schemas.microsoft.com/office/powerpoint/2010/main" xmlns="" val="36904404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i="1" kern="1200" dirty="0">
                <a:solidFill>
                  <a:schemeClr val="tx1"/>
                </a:solidFill>
                <a:effectLst/>
                <a:latin typeface="+mn-lt"/>
                <a:ea typeface="+mn-ea"/>
                <a:cs typeface="+mn-cs"/>
              </a:rPr>
              <a:t>Забота о здоровье ребенка начинается с его рождения: раннее прикладывание ребенка к груди и</a:t>
            </a:r>
            <a:r>
              <a:rPr lang="ru-RU" sz="1200" kern="1200" dirty="0">
                <a:solidFill>
                  <a:schemeClr val="tx1"/>
                </a:solidFill>
                <a:effectLst/>
                <a:latin typeface="+mn-lt"/>
                <a:ea typeface="+mn-ea"/>
                <a:cs typeface="+mn-cs"/>
              </a:rPr>
              <a:t> обучение женщин основам грудного вскармливания, поскольку кормление грудью рассматривается сегодня не только как способ оптимального питания ребенка до одного года, по и как способ его иммунологической защиты и важный компонент психологической взаимосвязи матери.</a:t>
            </a:r>
          </a:p>
          <a:p>
            <a:r>
              <a:rPr lang="ru-RU" sz="1200" kern="1200" dirty="0">
                <a:solidFill>
                  <a:schemeClr val="tx1"/>
                </a:solidFill>
                <a:effectLst/>
                <a:latin typeface="+mn-lt"/>
                <a:ea typeface="+mn-ea"/>
                <a:cs typeface="+mn-cs"/>
              </a:rPr>
              <a:t>Грудное вскармливание является «золотым стандартом» оптимального питания и в значительной степени определяет состояние здоровья ребенка не только в раннем возрасте, но и в последующие периоды его жизни</a:t>
            </a:r>
          </a:p>
          <a:p>
            <a:r>
              <a:rPr lang="ru-RU" sz="1200" kern="1200" dirty="0">
                <a:solidFill>
                  <a:schemeClr val="tx1"/>
                </a:solidFill>
                <a:effectLst/>
                <a:latin typeface="+mn-lt"/>
                <a:ea typeface="+mn-ea"/>
                <a:cs typeface="+mn-cs"/>
              </a:rPr>
              <a:t>Ключевым аргументом в пользу кормления грудью является ничем не заменимая ценность материнского молока для младенца. В Глобальной стратегии по питанию детей грудного и раннего возраста эксперты ВОЗ характеризуют грудное молоко как </a:t>
            </a:r>
            <a:r>
              <a:rPr lang="ru-RU" sz="1200" i="1" kern="1200" dirty="0">
                <a:solidFill>
                  <a:schemeClr val="tx1"/>
                </a:solidFill>
                <a:effectLst/>
                <a:latin typeface="+mn-lt"/>
                <a:ea typeface="+mn-ea"/>
                <a:cs typeface="+mn-cs"/>
              </a:rPr>
              <a:t>«идеальное питание для здорового роста и развития детей грудного возраста»</a:t>
            </a:r>
            <a:r>
              <a:rPr lang="ru-RU" sz="1200" kern="1200" dirty="0">
                <a:solidFill>
                  <a:schemeClr val="tx1"/>
                </a:solidFill>
                <a:effectLst/>
                <a:latin typeface="+mn-lt"/>
                <a:ea typeface="+mn-ea"/>
                <a:cs typeface="+mn-cs"/>
              </a:rPr>
              <a:t>.</a:t>
            </a:r>
          </a:p>
          <a:p>
            <a:r>
              <a:rPr lang="ru-RU" sz="1200" b="1" dirty="0">
                <a:solidFill>
                  <a:srgbClr val="3A3A3A"/>
                </a:solidFill>
                <a:latin typeface="Calibri" panose="020F0502020204030204" pitchFamily="34" charset="0"/>
                <a:cs typeface="Calibri" panose="020F0502020204030204" pitchFamily="34" charset="0"/>
              </a:rPr>
              <a:t>С каждой каплей грудного молока маленький человек получает все необходимое для жизни:</a:t>
            </a:r>
          </a:p>
          <a:p>
            <a:pPr>
              <a:buFont typeface="Arial" panose="020B0604020202020204" pitchFamily="34" charset="0"/>
              <a:buChar char="•"/>
            </a:pPr>
            <a:r>
              <a:rPr lang="ru-RU" sz="1200" dirty="0">
                <a:solidFill>
                  <a:srgbClr val="3A3A3A"/>
                </a:solidFill>
                <a:latin typeface="Calibri" panose="020F0502020204030204" pitchFamily="34" charset="0"/>
                <a:cs typeface="Calibri" panose="020F0502020204030204" pitchFamily="34" charset="0"/>
              </a:rPr>
              <a:t>Белки, содержащиеся в грудном молоке, легко усваиваются детским организмом и содержат все необходимые аминокислоты;</a:t>
            </a:r>
          </a:p>
          <a:p>
            <a:pPr>
              <a:buFont typeface="Arial" panose="020B0604020202020204" pitchFamily="34" charset="0"/>
              <a:buChar char="•"/>
            </a:pPr>
            <a:r>
              <a:rPr lang="ru-RU" sz="1200" dirty="0">
                <a:solidFill>
                  <a:srgbClr val="3A3A3A"/>
                </a:solidFill>
                <a:latin typeface="Calibri" panose="020F0502020204030204" pitchFamily="34" charset="0"/>
                <a:cs typeface="Calibri" panose="020F0502020204030204" pitchFamily="34" charset="0"/>
              </a:rPr>
              <a:t>Жиры женского молока представляют собой мелкораздробленные частицы, которые легко поддаются воздействию пищеварительных соков. Более легкому перевариванию и усвоению жиров женского молока способствует содержащийся в нем специальный фермент – липаза, расщепляющий жиры уже в ротовой полости;</a:t>
            </a:r>
          </a:p>
          <a:p>
            <a:pPr>
              <a:buFont typeface="Arial" panose="020B0604020202020204" pitchFamily="34" charset="0"/>
              <a:buChar char="•"/>
            </a:pPr>
            <a:r>
              <a:rPr lang="ru-RU" sz="1200" dirty="0">
                <a:solidFill>
                  <a:srgbClr val="3A3A3A"/>
                </a:solidFill>
                <a:latin typeface="Calibri" panose="020F0502020204030204" pitchFamily="34" charset="0"/>
                <a:cs typeface="Calibri" panose="020F0502020204030204" pitchFamily="34" charset="0"/>
              </a:rPr>
              <a:t>Основным углеводом в молоке является лактоза, которая содействует развитию благоприятной флоры в кишечнике и усвоению кальция, магния, цинка;</a:t>
            </a:r>
          </a:p>
          <a:p>
            <a:r>
              <a:rPr lang="ru-RU" sz="1200" dirty="0">
                <a:solidFill>
                  <a:srgbClr val="222222"/>
                </a:solidFill>
                <a:latin typeface="Calibri" panose="020F0502020204030204" pitchFamily="34" charset="0"/>
                <a:cs typeface="Calibri" panose="020F0502020204030204" pitchFamily="34" charset="0"/>
              </a:rPr>
              <a:t>Также в грудном молоке содержатся все необходимые витамины и минералы (А, В6, В12, Д, йод, селен, тиамин, цинк, железо, кальций)</a:t>
            </a:r>
          </a:p>
          <a:p>
            <a:r>
              <a:rPr lang="ru-RU" sz="1200" dirty="0">
                <a:solidFill>
                  <a:srgbClr val="222222"/>
                </a:solidFill>
                <a:latin typeface="Calibri" panose="020F0502020204030204" pitchFamily="34" charset="0"/>
                <a:cs typeface="Calibri" panose="020F0502020204030204" pitchFamily="34" charset="0"/>
              </a:rPr>
              <a:t>Помимо питательных характеристик, грудное вскармливание имеет ряд других важных преимуществ. На первом по значимости месте стоит защитная функция грудного молока, которая делает его самым лучшим лекарством для ребенка. Оно содержит вещества, которые защищают его от болезнетворных микроорганизмов, стимулируют развитие иммунной системы и рост полезных бактерий. Кроме того, материнское молоко, при условии правильного питания матери, является лучшей профилактикой аллергических болезней.</a:t>
            </a:r>
          </a:p>
          <a:p>
            <a:r>
              <a:rPr lang="ru-RU" sz="1200" dirty="0">
                <a:latin typeface="Calibri" panose="020F0502020204030204" pitchFamily="34" charset="0"/>
                <a:cs typeface="Calibri" panose="020F0502020204030204" pitchFamily="34" charset="0"/>
              </a:rPr>
              <a:t>Грудное вскармливание имеет положительное влияние на развитие познавательных и умственных способностей малыша, остроту зрения и психомоторное развитие, формирование прикуса и развитие речи.</a:t>
            </a:r>
          </a:p>
          <a:p>
            <a:r>
              <a:rPr lang="ru-RU" sz="1200" dirty="0">
                <a:latin typeface="Calibri" panose="020F0502020204030204" pitchFamily="34" charset="0"/>
                <a:cs typeface="Calibri" panose="020F0502020204030204" pitchFamily="34" charset="0"/>
              </a:rPr>
              <a:t>Во время кормления, как никогда, возникает тесная эмоциональная связь между мамой и ребенком, которая остается на всю жизнь. Это помогает малышу почувствовать себя в безопасности и получать больше любви и ласки, так ему необходимой.</a:t>
            </a:r>
          </a:p>
          <a:p>
            <a:r>
              <a:rPr lang="ru-RU" sz="1200" dirty="0">
                <a:latin typeface="Calibri" panose="020F0502020204030204" pitchFamily="34" charset="0"/>
                <a:cs typeface="Calibri" panose="020F0502020204030204" pitchFamily="34" charset="0"/>
              </a:rPr>
              <a:t>Еще одно преимущество грудного вскармливания – это его удобство и безопасность, ведь уже готовый стерилизованный продукт находится в самой надежной и удобной таре, поэтому не надо покупать, греть, стерилизовать и готовить пищу для ребенка.</a:t>
            </a:r>
          </a:p>
          <a:p>
            <a:pPr marL="0" marR="0" lvl="0" indent="0" algn="l" defTabSz="914400" rtl="0" eaLnBrk="1" fontAlgn="base"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 </a:t>
            </a:r>
            <a:endParaRPr lang="ru-RU" dirty="0"/>
          </a:p>
        </p:txBody>
      </p:sp>
      <p:sp>
        <p:nvSpPr>
          <p:cNvPr id="4" name="Номер слайда 3"/>
          <p:cNvSpPr>
            <a:spLocks noGrp="1"/>
          </p:cNvSpPr>
          <p:nvPr>
            <p:ph type="sldNum" sz="quarter" idx="5"/>
          </p:nvPr>
        </p:nvSpPr>
        <p:spPr/>
        <p:txBody>
          <a:bodyPr/>
          <a:lstStyle/>
          <a:p>
            <a:fld id="{33109A69-BF8D-48F9-91B8-5A3D0438E458}" type="slidenum">
              <a:rPr lang="ru-RU" smtClean="0"/>
              <a:pPr/>
              <a:t>14</a:t>
            </a:fld>
            <a:endParaRPr lang="ru-RU"/>
          </a:p>
        </p:txBody>
      </p:sp>
    </p:spTree>
    <p:extLst>
      <p:ext uri="{BB962C8B-B14F-4D97-AF65-F5344CB8AC3E}">
        <p14:creationId xmlns:p14="http://schemas.microsoft.com/office/powerpoint/2010/main" xmlns="" val="30655401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ru-RU" sz="1200" b="0" dirty="0"/>
              <a:t>Примерно со 2 года жизни ребенок переводится на питание с семейного стола. В этот период очень важно сформировать у ребенка правильные пищевые привычки, заложить принципы рационального питания. Очевидно, что процесс формирования этих привычек будет более успешным, если взрослые члены семьи придерживаются основных принципов рационального питания.</a:t>
            </a:r>
          </a:p>
          <a:p>
            <a:pPr marL="0" indent="0" eaLnBrk="1" hangingPunct="1">
              <a:lnSpc>
                <a:spcPct val="80000"/>
              </a:lnSpc>
            </a:pPr>
            <a:r>
              <a:rPr lang="ru-RU" sz="1200" b="0" dirty="0"/>
              <a:t>Поведение окружающих взрослых должно быть примером для ребенка.  </a:t>
            </a:r>
          </a:p>
          <a:p>
            <a:endParaRPr lang="ru-RU" dirty="0"/>
          </a:p>
        </p:txBody>
      </p:sp>
      <p:sp>
        <p:nvSpPr>
          <p:cNvPr id="4" name="Номер слайда 3"/>
          <p:cNvSpPr>
            <a:spLocks noGrp="1"/>
          </p:cNvSpPr>
          <p:nvPr>
            <p:ph type="sldNum" sz="quarter" idx="10"/>
          </p:nvPr>
        </p:nvSpPr>
        <p:spPr/>
        <p:txBody>
          <a:bodyPr/>
          <a:lstStyle/>
          <a:p>
            <a:fld id="{A5032818-C1F4-4906-9D2F-64F830868C53}" type="slidenum">
              <a:rPr lang="ru-RU" smtClean="0"/>
              <a:pPr/>
              <a:t>15</a:t>
            </a:fld>
            <a:endParaRPr lang="ru-RU"/>
          </a:p>
        </p:txBody>
      </p:sp>
    </p:spTree>
    <p:extLst>
      <p:ext uri="{BB962C8B-B14F-4D97-AF65-F5344CB8AC3E}">
        <p14:creationId xmlns:p14="http://schemas.microsoft.com/office/powerpoint/2010/main" xmlns="" val="40854295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a:solidFill>
                  <a:schemeClr val="tx1"/>
                </a:solidFill>
                <a:effectLst/>
                <a:latin typeface="+mn-lt"/>
                <a:ea typeface="+mn-ea"/>
                <a:cs typeface="+mn-cs"/>
              </a:rPr>
              <a:t>В дошкольном детстве закладывается фундамент здоровья ребенка, происходит его интенсивный рост и развитие, формируются основные движения, осанка, а так же необходимые навыки и привычки, приобретаются базовые физические качества, вырабатываются черты характера, без которых невозможен здоровый образ жизни.</a:t>
            </a:r>
          </a:p>
          <a:p>
            <a:r>
              <a:rPr lang="ru-RU" sz="1200" kern="1200" dirty="0">
                <a:solidFill>
                  <a:schemeClr val="tx1"/>
                </a:solidFill>
                <a:effectLst/>
                <a:latin typeface="+mn-lt"/>
                <a:ea typeface="+mn-ea"/>
                <a:cs typeface="+mn-cs"/>
              </a:rPr>
              <a:t>Сегодня важно нам, взрослым, формировать и поддерживать интерес к оздоровлению, как самих себя, так и детей.</a:t>
            </a:r>
          </a:p>
          <a:p>
            <a:pPr marL="0" indent="0" eaLnBrk="1" hangingPunct="1">
              <a:lnSpc>
                <a:spcPct val="80000"/>
              </a:lnSpc>
            </a:pPr>
            <a:r>
              <a:rPr lang="ru-RU" sz="1200" dirty="0"/>
              <a:t>Начинается посещение детского сада. </a:t>
            </a:r>
          </a:p>
          <a:p>
            <a:r>
              <a:rPr lang="ru-RU" sz="1200" kern="1200" dirty="0">
                <a:solidFill>
                  <a:schemeClr val="tx1"/>
                </a:solidFill>
                <a:latin typeface="+mn-lt"/>
                <a:ea typeface="+mn-ea"/>
                <a:cs typeface="+mn-cs"/>
              </a:rPr>
              <a:t>С Самого раннего возраста проводится профилактика заболеваний полости рта. Для этого проводятся индивидуальные беседы с родителями.</a:t>
            </a:r>
          </a:p>
          <a:p>
            <a:r>
              <a:rPr lang="ru-RU" sz="1200" kern="1200" dirty="0">
                <a:solidFill>
                  <a:schemeClr val="tx1"/>
                </a:solidFill>
                <a:latin typeface="+mn-lt"/>
                <a:ea typeface="+mn-ea"/>
                <a:cs typeface="+mn-cs"/>
              </a:rPr>
              <a:t>Основные меры профилактики:</a:t>
            </a:r>
          </a:p>
          <a:p>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A5032818-C1F4-4906-9D2F-64F830868C53}" type="slidenum">
              <a:rPr lang="ru-RU" smtClean="0"/>
              <a:pPr/>
              <a:t>16</a:t>
            </a:fld>
            <a:endParaRPr lang="ru-RU"/>
          </a:p>
        </p:txBody>
      </p:sp>
    </p:spTree>
    <p:extLst>
      <p:ext uri="{BB962C8B-B14F-4D97-AF65-F5344CB8AC3E}">
        <p14:creationId xmlns:p14="http://schemas.microsoft.com/office/powerpoint/2010/main" xmlns="" val="3061808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a:solidFill>
                  <a:schemeClr val="tx1"/>
                </a:solidFill>
                <a:effectLst/>
                <a:latin typeface="+mn-lt"/>
                <a:ea typeface="+mn-ea"/>
                <a:cs typeface="+mn-cs"/>
              </a:rPr>
              <a:t>Здоровье детей и их развитие – одна из главных проблем семьи и дошкольного учреждения. Здоровый и развитый ребёнок обладает хорошей сопротивляемостью организма к вредным факторам среды и устойчивостью к</a:t>
            </a:r>
          </a:p>
          <a:p>
            <a:r>
              <a:rPr lang="ru-RU" sz="1200" kern="1200" dirty="0">
                <a:solidFill>
                  <a:schemeClr val="tx1"/>
                </a:solidFill>
                <a:effectLst/>
                <a:latin typeface="+mn-lt"/>
                <a:ea typeface="+mn-ea"/>
                <a:cs typeface="+mn-cs"/>
              </a:rPr>
              <a:t>утомлению, социально и физиологически адаптирован.</a:t>
            </a:r>
          </a:p>
          <a:p>
            <a:pPr lvl="0"/>
            <a:r>
              <a:rPr lang="ru-RU" sz="1200" kern="1200" dirty="0">
                <a:solidFill>
                  <a:schemeClr val="tx1"/>
                </a:solidFill>
                <a:latin typeface="+mn-lt"/>
                <a:ea typeface="+mn-ea"/>
                <a:cs typeface="+mn-cs"/>
              </a:rPr>
              <a:t>Уже в дошкольном возрасте у значительной части детей  (68%) возникают множественные  нарушения функционального состояния органов и систем, 17% детей приобретаю хронические заболевания. И только 1 ребенок из 3 остается здоровым.  В современном обществе должен быть создан приоритет здоровья, который формируется в сознании людей, начиная  с дошкольного возраста. </a:t>
            </a:r>
          </a:p>
          <a:p>
            <a:pPr lvl="0"/>
            <a:r>
              <a:rPr lang="ru-RU" sz="1200" kern="1200" dirty="0">
                <a:solidFill>
                  <a:schemeClr val="tx1"/>
                </a:solidFill>
                <a:latin typeface="+mn-lt"/>
                <a:ea typeface="+mn-ea"/>
                <a:cs typeface="+mn-cs"/>
              </a:rPr>
              <a:t>Диспансеризация детей</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В зависимости от возраста ребенка, диспансеризация включает в себя те осмотры и обследования, которые помогают максимально полно и эффективно оценить уровень развития несовершеннолетнего на определенном этапе. А вместе с этим - как можно раньше выявить возможные проблемы и отклонения от нормы, чтобы их скорректировать.</a:t>
            </a:r>
          </a:p>
          <a:p>
            <a:pPr lvl="0"/>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A5032818-C1F4-4906-9D2F-64F830868C53}" type="slidenum">
              <a:rPr lang="ru-RU" smtClean="0"/>
              <a:pPr/>
              <a:t>17</a:t>
            </a:fld>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Новой нормой XXI века становятся ожирение и гиподинамия даже среди школьников. Болезни, которые раньше считались “взрослыми”, всё чаще диагностируют в подростковом возрасте. Это тревожный сигнал — и вместе с тем возможность пересмотреть привычки и сделать здоровье важной частью семейной культуры.</a:t>
            </a:r>
          </a:p>
          <a:p>
            <a:endParaRPr lang="ru-RU" dirty="0"/>
          </a:p>
        </p:txBody>
      </p:sp>
      <p:sp>
        <p:nvSpPr>
          <p:cNvPr id="4" name="Номер слайда 3"/>
          <p:cNvSpPr>
            <a:spLocks noGrp="1"/>
          </p:cNvSpPr>
          <p:nvPr>
            <p:ph type="sldNum" sz="quarter" idx="5"/>
          </p:nvPr>
        </p:nvSpPr>
        <p:spPr/>
        <p:txBody>
          <a:bodyPr/>
          <a:lstStyle/>
          <a:p>
            <a:fld id="{3BA10265-A8A8-4425-8C48-82A8ADFAD871}" type="slidenum">
              <a:rPr lang="ru-RU" smtClean="0"/>
              <a:pPr/>
              <a:t>18</a:t>
            </a:fld>
            <a:endParaRPr lang="ru-RU"/>
          </a:p>
        </p:txBody>
      </p:sp>
    </p:spTree>
    <p:extLst>
      <p:ext uri="{BB962C8B-B14F-4D97-AF65-F5344CB8AC3E}">
        <p14:creationId xmlns:p14="http://schemas.microsoft.com/office/powerpoint/2010/main" xmlns="" val="17920894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В последнее время особую тревогу вызывает состояние здоровья школьников. Ухудшение здоровья детей школьного возраста стало не только медицинской, но и серьёзной педагогической проблемой. Кто должен и может взять на себя роль в формировании, поддержании здоровья у детей? Прежде всего - семья, родители, затем - школа, учителя.</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Количество случаев нарушения возрастает в периоды наиболее существенных изменений условий обучения:</a:t>
            </a:r>
            <a:br>
              <a:rPr lang="ru-RU" sz="1200" kern="1200" dirty="0">
                <a:solidFill>
                  <a:schemeClr val="tx1"/>
                </a:solidFill>
                <a:effectLst/>
                <a:latin typeface="+mn-lt"/>
                <a:ea typeface="+mn-ea"/>
                <a:cs typeface="+mn-cs"/>
              </a:rPr>
            </a:br>
            <a:r>
              <a:rPr lang="ru-RU" sz="1200" kern="1200" dirty="0">
                <a:solidFill>
                  <a:schemeClr val="tx1"/>
                </a:solidFill>
                <a:effectLst/>
                <a:latin typeface="+mn-lt"/>
                <a:ea typeface="+mn-ea"/>
                <a:cs typeface="+mn-cs"/>
              </a:rPr>
              <a:t>• При поступлении в школу;</a:t>
            </a:r>
            <a:br>
              <a:rPr lang="ru-RU" sz="1200" kern="1200" dirty="0">
                <a:solidFill>
                  <a:schemeClr val="tx1"/>
                </a:solidFill>
                <a:effectLst/>
                <a:latin typeface="+mn-lt"/>
                <a:ea typeface="+mn-ea"/>
                <a:cs typeface="+mn-cs"/>
              </a:rPr>
            </a:br>
            <a:r>
              <a:rPr lang="ru-RU" sz="1200" kern="1200" dirty="0">
                <a:solidFill>
                  <a:schemeClr val="tx1"/>
                </a:solidFill>
                <a:effectLst/>
                <a:latin typeface="+mn-lt"/>
                <a:ea typeface="+mn-ea"/>
                <a:cs typeface="+mn-cs"/>
              </a:rPr>
              <a:t>• При переходе к предметному обучению (5 классы).</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kern="1200" dirty="0">
                <a:solidFill>
                  <a:schemeClr val="tx1"/>
                </a:solidFill>
                <a:effectLst/>
                <a:latin typeface="+mn-lt"/>
                <a:ea typeface="+mn-ea"/>
                <a:cs typeface="+mn-cs"/>
              </a:rPr>
              <a:t>Подростковый период</a:t>
            </a:r>
          </a:p>
          <a:p>
            <a:r>
              <a:rPr lang="ru-RU" sz="1200" kern="1200" dirty="0">
                <a:solidFill>
                  <a:schemeClr val="tx1"/>
                </a:solidFill>
                <a:effectLst/>
                <a:latin typeface="+mn-lt"/>
                <a:ea typeface="+mn-ea"/>
                <a:cs typeface="+mn-cs"/>
              </a:rPr>
              <a:t>Современные дети действительно испытывают дефицит в качественном общении со взрослыми и сверстниками, в проведении свободного времени наедине с собой, в активном ритме жизни.</a:t>
            </a:r>
          </a:p>
          <a:p>
            <a:r>
              <a:rPr lang="ru-RU" sz="1200" kern="1200" dirty="0">
                <a:solidFill>
                  <a:schemeClr val="tx1"/>
                </a:solidFill>
                <a:effectLst/>
                <a:latin typeface="+mn-lt"/>
                <a:ea typeface="+mn-ea"/>
                <a:cs typeface="+mn-cs"/>
              </a:rPr>
              <a:t>Счастливое детство не только гаджеты и куча подарков, но и внимание, и помощь в саморазвитии.</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ru-RU" sz="1200" kern="1200" dirty="0">
                <a:solidFill>
                  <a:schemeClr val="tx1"/>
                </a:solidFill>
                <a:effectLst/>
                <a:latin typeface="+mn-lt"/>
                <a:ea typeface="+mn-ea"/>
                <a:cs typeface="+mn-cs"/>
              </a:rPr>
              <a:t/>
            </a:r>
            <a:br>
              <a:rPr lang="ru-RU" sz="1200" kern="1200" dirty="0">
                <a:solidFill>
                  <a:schemeClr val="tx1"/>
                </a:solidFill>
                <a:effectLst/>
                <a:latin typeface="+mn-lt"/>
                <a:ea typeface="+mn-ea"/>
                <a:cs typeface="+mn-cs"/>
              </a:rPr>
            </a:br>
            <a:endParaRPr lang="ru-R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A5032818-C1F4-4906-9D2F-64F830868C53}" type="slidenum">
              <a:rPr lang="ru-RU" smtClean="0"/>
              <a:pPr/>
              <a:t>19</a:t>
            </a:fld>
            <a:endParaRPr lang="ru-RU"/>
          </a:p>
        </p:txBody>
      </p:sp>
    </p:spTree>
    <p:extLst>
      <p:ext uri="{BB962C8B-B14F-4D97-AF65-F5344CB8AC3E}">
        <p14:creationId xmlns:p14="http://schemas.microsoft.com/office/powerpoint/2010/main" xmlns="" val="4151052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Сохранение здоровья детей – одна из основных задач государственной политики Российской Федерации в сфере защиты интересов детства.</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b="1" u="sng" kern="1200" dirty="0">
                <a:solidFill>
                  <a:schemeClr val="tx1"/>
                </a:solidFill>
                <a:effectLst/>
                <a:latin typeface="+mn-lt"/>
                <a:ea typeface="+mn-ea"/>
                <a:cs typeface="+mn-cs"/>
              </a:rPr>
              <a:t>Указ Президента РФ от 17 мая 2023 г. № 358</a:t>
            </a:r>
            <a:br>
              <a:rPr lang="ru-RU" sz="1200" b="1" u="sng" kern="1200" dirty="0">
                <a:solidFill>
                  <a:schemeClr val="tx1"/>
                </a:solidFill>
                <a:effectLst/>
                <a:latin typeface="+mn-lt"/>
                <a:ea typeface="+mn-ea"/>
                <a:cs typeface="+mn-cs"/>
              </a:rPr>
            </a:br>
            <a:r>
              <a:rPr lang="ru-RU" sz="1200" b="1" u="sng" kern="1200" dirty="0">
                <a:solidFill>
                  <a:schemeClr val="tx1"/>
                </a:solidFill>
                <a:effectLst/>
                <a:latin typeface="+mn-lt"/>
                <a:ea typeface="+mn-ea"/>
                <a:cs typeface="+mn-cs"/>
              </a:rPr>
              <a:t>"О Стратегии комплексной безопасности детей в Российской Федерации на период до 2030 года»</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В целях совершенствования государственной политики в сфере защиты детства указом Президента Российской Федерации 2018 - 2027 годы объявлены Десятилетием детства.</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В целях повышения благополучия детей и семей, имеющих детей, значительно увеличены расходы федерального бюджета и консолидированных бюджетов субъектов Российской Федерации на осуществление мер социальной поддержки детей и семей, имеющих детей в возрасте до 18 лет.</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Увеличение численности детей в России названо главным ожидаемым результатом от выполнения стратегии их комплексной безопасности до 2030 года. </a:t>
            </a:r>
          </a:p>
          <a:p>
            <a:r>
              <a:rPr lang="ru-RU" sz="1200" b="0" i="0" kern="1200" dirty="0">
                <a:solidFill>
                  <a:schemeClr val="tx1"/>
                </a:solidFill>
                <a:effectLst/>
                <a:latin typeface="+mn-lt"/>
                <a:ea typeface="+mn-ea"/>
                <a:cs typeface="+mn-cs"/>
              </a:rPr>
              <a:t>Целями государственной политики в сфере обеспечения безопасности детей являются:</a:t>
            </a:r>
          </a:p>
          <a:p>
            <a:r>
              <a:rPr lang="ru-RU" sz="1200" b="0" i="0" kern="1200" dirty="0">
                <a:solidFill>
                  <a:schemeClr val="tx1"/>
                </a:solidFill>
                <a:effectLst/>
                <a:latin typeface="+mn-lt"/>
                <a:ea typeface="+mn-ea"/>
                <a:cs typeface="+mn-cs"/>
              </a:rPr>
              <a:t>1) снижение уровня детской смертности и детского травматизма, сохранение здоровья детей;</a:t>
            </a:r>
          </a:p>
          <a:p>
            <a:r>
              <a:rPr lang="ru-RU" sz="1200" b="0" i="0" kern="1200" dirty="0">
                <a:solidFill>
                  <a:schemeClr val="tx1"/>
                </a:solidFill>
                <a:effectLst/>
                <a:latin typeface="+mn-lt"/>
                <a:ea typeface="+mn-ea"/>
                <a:cs typeface="+mn-cs"/>
              </a:rPr>
              <a:t>2) защита и обеспечение интересов детей и семей, имеющих детей, во всех сферах жизнедеятельности;</a:t>
            </a:r>
          </a:p>
          <a:p>
            <a:r>
              <a:rPr lang="ru-RU" sz="1200" b="0" i="0" kern="1200" dirty="0">
                <a:solidFill>
                  <a:schemeClr val="tx1"/>
                </a:solidFill>
                <a:effectLst/>
                <a:latin typeface="+mn-lt"/>
                <a:ea typeface="+mn-ea"/>
                <a:cs typeface="+mn-cs"/>
              </a:rPr>
              <a:t>3) воспитание гармонично развитой и социально ответственной личности на основе традиционных российских духовно-нравственных ценностей, исторических и национально-культурных традиций.</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b="1"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A5032818-C1F4-4906-9D2F-64F830868C53}" type="slidenum">
              <a:rPr lang="ru-RU" smtClean="0"/>
              <a:pPr/>
              <a:t>2</a:t>
            </a:fld>
            <a:endParaRPr lang="ru-R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70000" lnSpcReduction="20000"/>
          </a:bodyPr>
          <a:lstStyle/>
          <a:p>
            <a:r>
              <a:rPr lang="ru-RU" sz="1200" b="0" i="0" kern="1200" dirty="0">
                <a:solidFill>
                  <a:schemeClr val="tx1"/>
                </a:solidFill>
                <a:effectLst/>
                <a:latin typeface="+mn-lt"/>
                <a:ea typeface="+mn-ea"/>
                <a:cs typeface="+mn-cs"/>
              </a:rPr>
              <a:t>Согласно классификации Всемирной организации здравоохранения, подростковый возраст — это период с 10 до 19 лет.</a:t>
            </a:r>
          </a:p>
          <a:p>
            <a:r>
              <a:rPr lang="ru-RU" sz="1200" b="0" i="0" kern="1200" dirty="0">
                <a:solidFill>
                  <a:schemeClr val="tx1"/>
                </a:solidFill>
                <a:effectLst/>
                <a:latin typeface="+mn-lt"/>
                <a:ea typeface="+mn-ea"/>
                <a:cs typeface="+mn-cs"/>
              </a:rPr>
              <a:t>Это переходный этап между детством и зрелостью. В этот период организм ребенка начинает сильно меняться и физически, и психологически, это время бурного развития и полового созревания. Столь резкие изменения в строении организма не могут не отразиться на самочувствии и поведении подростков.</a:t>
            </a:r>
          </a:p>
          <a:p>
            <a:r>
              <a:rPr lang="ru-RU" sz="1200" dirty="0"/>
              <a:t>Важную роль в формировании здорового организма подростка играет и правильное питание, которое включает в себя витамины и микроэлементы. Сбалансированное питание поможет обеспечить организм подростка необходимым количеством энергии. В рацион подростка обязательно должны входить белковые продукты (мясо, рыба, яйца, молочные и кисломолочные продукты), крупы, овощи, фрукты, ягоды, сливочное и растительное масло, укрепляющие чаи и отвары, а вот сладкое желательно ограничить небольшой порцией темного шоколада в сутки.</a:t>
            </a:r>
          </a:p>
          <a:p>
            <a:r>
              <a:rPr lang="ru-RU" sz="1200" dirty="0"/>
              <a:t>Также для нормального развития подросткового организма важна гигиена. Соблюдение подростком правил личной гигиены препятствует появлению различных воспалительных процессов в его организме, которые могут привести к серьезным проблемам со здоровьем.</a:t>
            </a:r>
          </a:p>
          <a:p>
            <a:r>
              <a:rPr lang="ru-RU" sz="1200" dirty="0">
                <a:solidFill>
                  <a:srgbClr val="000000"/>
                </a:solidFill>
                <a:latin typeface="Montserrat"/>
              </a:rPr>
              <a:t>Физические упражнения необходимы и для сохранения осанки ребенка, так как очень часто у детей подросткового возраста развивается сколиоз. </a:t>
            </a:r>
            <a:r>
              <a:rPr lang="ru-RU" sz="1200" dirty="0"/>
              <a:t>Физкультура и спорт особенно важны для подростка еще и потому, что в старших классах ребенок проводит слишком много времени неподвижно за учебниками либо за монитором и в школе, и дома в связи с интенсивной учебной деятельности. Поэтому так важно следить за тем, чтобы подросток переключался с умственной деятельности на физическую активность или на спокойный расслабленный отдых.</a:t>
            </a:r>
          </a:p>
          <a:p>
            <a:r>
              <a:rPr lang="ru-RU" sz="1200" dirty="0"/>
              <a:t>Родителям следует помнить, что ухудшение физического здоровья и эмоционального состояния ребенка может быть связано с несоблюдением режима дня. Специалисты считают соблюдение режима дня лучшей мерой, предупреждающей возникновение излишней возбудимости подростка и его раздражительности. Родителям важно следить за тем, чтобы подросток больше гулял на свежем воздухе, не засиживался допоздна перед экраном телевизора, компьютера или мобильного телефона, вовремя ложился спать.</a:t>
            </a:r>
          </a:p>
          <a:p>
            <a:r>
              <a:rPr lang="ru-RU" sz="1200" dirty="0"/>
              <a:t>Эмоциональная нестабильность подростков и их комплексы, которые часто проявляются в этот период, приводят к развитию таких серьезных психических заболеваний как депрессия, расстройства пищевого поведения (анорексия, булимия). Поэтому очень важно заботиться не только о физическом, но и о психологическом здоровье подростков. Будьте очень внимательны и терпеливы к своему ребенку в этот период времени и реагируйте на все изменения в его поведении. Поддержка и забота нужны подросткам не меньше, а то и больше, чем грудным и маленьким детям.</a:t>
            </a:r>
          </a:p>
          <a:p>
            <a:endParaRPr lang="ru-RU" dirty="0"/>
          </a:p>
        </p:txBody>
      </p:sp>
      <p:sp>
        <p:nvSpPr>
          <p:cNvPr id="4" name="Номер слайда 3"/>
          <p:cNvSpPr>
            <a:spLocks noGrp="1"/>
          </p:cNvSpPr>
          <p:nvPr>
            <p:ph type="sldNum" sz="quarter" idx="10"/>
          </p:nvPr>
        </p:nvSpPr>
        <p:spPr/>
        <p:txBody>
          <a:bodyPr/>
          <a:lstStyle/>
          <a:p>
            <a:fld id="{A5032818-C1F4-4906-9D2F-64F830868C53}" type="slidenum">
              <a:rPr lang="ru-RU" smtClean="0"/>
              <a:pPr/>
              <a:t>20</a:t>
            </a:fld>
            <a:endParaRPr lang="ru-RU"/>
          </a:p>
        </p:txBody>
      </p:sp>
    </p:spTree>
    <p:extLst>
      <p:ext uri="{BB962C8B-B14F-4D97-AF65-F5344CB8AC3E}">
        <p14:creationId xmlns:p14="http://schemas.microsoft.com/office/powerpoint/2010/main" xmlns="" val="27271160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dirty="0"/>
              <a:t>Крайне опасны для здоровья подростков вредные привычки, такие как употребление алкоголя, курение сигарет, в том числе электронных, и </a:t>
            </a:r>
            <a:r>
              <a:rPr lang="ru-RU" sz="1200" dirty="0" err="1"/>
              <a:t>вейпов</a:t>
            </a:r>
            <a:r>
              <a:rPr lang="ru-RU" sz="1200" dirty="0"/>
              <a:t>. Если вы обнаружили, что ваш ребенок курит или употребляет спиртные напитки, ни в коем случае не ругайте его, не запрещайте что-то в жесткой категоричной форме. В данной ситуации правильнее всего будет спокойно поговорить с подростком и обстоятельно объяснить ему все последствия, к которым могут привести эти пагубные пристрастия. При этом говорить с подростком следует на равных, чтобы ребенок чувствовал ваше уважение к нему и всю серьезность данной проблемы.</a:t>
            </a:r>
          </a:p>
          <a:p>
            <a:r>
              <a:rPr lang="ru-RU" sz="1200" dirty="0"/>
              <a:t>Подводя итог вышесказанному отметим, что сохранить и укрепить здоровье подростку поможет соблюдение принципов здорового образа жизни: здоровое питание и поддержание веса в норме, достаточный сон и физическая активность, личная гигиена, профилактические осмотры и диспансеризация, своевременные обращения к врачу в случае возникновения каких-либо жалоб, отсутствие вредных привычек, таких как курение (в том числе </a:t>
            </a:r>
            <a:r>
              <a:rPr lang="ru-RU" sz="1200" dirty="0" err="1"/>
              <a:t>вейпов</a:t>
            </a:r>
            <a:r>
              <a:rPr lang="ru-RU" sz="1200" dirty="0"/>
              <a:t> и электронных сигарет) и употребление алкоголя. Спокойная обстановка, доброжелательное отношение родителей, интересные увлечения, понимание со стороны окружающих его людей также благоприятно влияют на подростка в этот непростой период его жизни.</a:t>
            </a:r>
          </a:p>
          <a:p>
            <a:r>
              <a:rPr lang="ru-RU" sz="1100" dirty="0"/>
              <a:t>Между родителями и подростками не должно быть запретных тем. В этот период времени крайне важно выстроить с ребенком доверительные взаимоотношения. Какие бы сложные темы ни поднимались, всегда внимательно выслушивайте вопросы ребенка, отвечайте на них серьезно, откровенно, уважительно и исчерпывающе. Часто вопросы подростков — это привлечение внимания родителей к своему эмоциональному состоянию.</a:t>
            </a:r>
          </a:p>
          <a:p>
            <a:pPr marL="0" indent="0">
              <a:buNone/>
            </a:pPr>
            <a:endParaRPr lang="ru-RU" dirty="0"/>
          </a:p>
        </p:txBody>
      </p:sp>
      <p:sp>
        <p:nvSpPr>
          <p:cNvPr id="4" name="Номер слайда 3"/>
          <p:cNvSpPr>
            <a:spLocks noGrp="1"/>
          </p:cNvSpPr>
          <p:nvPr>
            <p:ph type="sldNum" sz="quarter" idx="5"/>
          </p:nvPr>
        </p:nvSpPr>
        <p:spPr/>
        <p:txBody>
          <a:bodyPr/>
          <a:lstStyle/>
          <a:p>
            <a:fld id="{3BA10265-A8A8-4425-8C48-82A8ADFAD871}" type="slidenum">
              <a:rPr lang="ru-RU" smtClean="0"/>
              <a:pPr/>
              <a:t>21</a:t>
            </a:fld>
            <a:endParaRPr lang="ru-RU"/>
          </a:p>
        </p:txBody>
      </p:sp>
    </p:spTree>
    <p:extLst>
      <p:ext uri="{BB962C8B-B14F-4D97-AF65-F5344CB8AC3E}">
        <p14:creationId xmlns:p14="http://schemas.microsoft.com/office/powerpoint/2010/main" xmlns="" val="10073287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latin typeface="+mn-lt"/>
                <a:ea typeface="+mn-ea"/>
                <a:cs typeface="+mn-cs"/>
              </a:rPr>
              <a:t> </a:t>
            </a:r>
          </a:p>
        </p:txBody>
      </p:sp>
      <p:sp>
        <p:nvSpPr>
          <p:cNvPr id="4" name="Номер слайда 3"/>
          <p:cNvSpPr>
            <a:spLocks noGrp="1"/>
          </p:cNvSpPr>
          <p:nvPr>
            <p:ph type="sldNum" sz="quarter" idx="10"/>
          </p:nvPr>
        </p:nvSpPr>
        <p:spPr/>
        <p:txBody>
          <a:bodyPr/>
          <a:lstStyle/>
          <a:p>
            <a:fld id="{A5032818-C1F4-4906-9D2F-64F830868C53}" type="slidenum">
              <a:rPr lang="ru-RU" smtClean="0"/>
              <a:pPr/>
              <a:t>22</a:t>
            </a:fld>
            <a:endParaRPr lang="ru-RU"/>
          </a:p>
        </p:txBody>
      </p:sp>
    </p:spTree>
    <p:extLst>
      <p:ext uri="{BB962C8B-B14F-4D97-AF65-F5344CB8AC3E}">
        <p14:creationId xmlns:p14="http://schemas.microsoft.com/office/powerpoint/2010/main" xmlns="" val="2407013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Здоровый ребенок – это ребенок, который нормально развивается физически, психологически и эмоционально, а организм способен противостоять болезням и возможным вредным внешним воздействиям.</a:t>
            </a:r>
          </a:p>
          <a:p>
            <a:r>
              <a:rPr lang="ru-RU" sz="1200" kern="1200" dirty="0">
                <a:solidFill>
                  <a:schemeClr val="tx1"/>
                </a:solidFill>
                <a:latin typeface="+mn-lt"/>
                <a:ea typeface="+mn-ea"/>
                <a:cs typeface="+mn-cs"/>
              </a:rPr>
              <a:t>В любом обществе и при любых социально- экономических и политических ситуациях здоровье детей и подростков является актуальной проблемой и предметом первоочередной важности, т.к. оно определяет:</a:t>
            </a:r>
          </a:p>
          <a:p>
            <a:pPr marL="171450" indent="-171450">
              <a:buFont typeface="Wingdings" panose="05000000000000000000" pitchFamily="2" charset="2"/>
              <a:buChar char="§"/>
            </a:pPr>
            <a:r>
              <a:rPr lang="ru-RU" sz="1200" kern="1200" dirty="0">
                <a:solidFill>
                  <a:schemeClr val="tx1"/>
                </a:solidFill>
                <a:latin typeface="+mn-lt"/>
                <a:ea typeface="+mn-ea"/>
                <a:cs typeface="+mn-cs"/>
              </a:rPr>
              <a:t>Будущее страны;</a:t>
            </a:r>
          </a:p>
          <a:p>
            <a:pPr marL="171450" indent="-171450">
              <a:buFont typeface="Wingdings" panose="05000000000000000000" pitchFamily="2" charset="2"/>
              <a:buChar char="§"/>
            </a:pPr>
            <a:r>
              <a:rPr lang="ru-RU" sz="1200" kern="1200" dirty="0">
                <a:solidFill>
                  <a:schemeClr val="tx1"/>
                </a:solidFill>
                <a:latin typeface="+mn-lt"/>
                <a:ea typeface="+mn-ea"/>
                <a:cs typeface="+mn-cs"/>
              </a:rPr>
              <a:t>Генофонд нации;</a:t>
            </a:r>
          </a:p>
          <a:p>
            <a:pPr marL="171450" indent="-171450">
              <a:buFont typeface="Wingdings" panose="05000000000000000000" pitchFamily="2" charset="2"/>
              <a:buChar char="§"/>
            </a:pPr>
            <a:r>
              <a:rPr lang="ru-RU" sz="1200" kern="1200" dirty="0">
                <a:solidFill>
                  <a:schemeClr val="tx1"/>
                </a:solidFill>
                <a:latin typeface="+mn-lt"/>
                <a:ea typeface="+mn-ea"/>
                <a:cs typeface="+mn-cs"/>
              </a:rPr>
              <a:t>Научный и экономический потенциал общества;</a:t>
            </a:r>
          </a:p>
          <a:p>
            <a:pPr marL="0" indent="0">
              <a:buFont typeface="Wingdings" panose="05000000000000000000" pitchFamily="2" charset="2"/>
              <a:buNone/>
            </a:pPr>
            <a:r>
              <a:rPr lang="ru-RU" sz="1200" kern="1200" dirty="0">
                <a:solidFill>
                  <a:schemeClr val="tx1"/>
                </a:solidFill>
                <a:latin typeface="+mn-lt"/>
                <a:ea typeface="+mn-ea"/>
                <a:cs typeface="+mn-cs"/>
              </a:rPr>
              <a:t>И наряду с другими демографическими показателями является чутким барометром социально- экономического развития страны, показателем эффективности деятельности органов и учреждений здравоохранения и социальной сферы в целом.</a:t>
            </a:r>
          </a:p>
        </p:txBody>
      </p:sp>
      <p:sp>
        <p:nvSpPr>
          <p:cNvPr id="4" name="Номер слайда 3"/>
          <p:cNvSpPr>
            <a:spLocks noGrp="1"/>
          </p:cNvSpPr>
          <p:nvPr>
            <p:ph type="sldNum" sz="quarter" idx="10"/>
          </p:nvPr>
        </p:nvSpPr>
        <p:spPr/>
        <p:txBody>
          <a:bodyPr/>
          <a:lstStyle/>
          <a:p>
            <a:fld id="{A5032818-C1F4-4906-9D2F-64F830868C53}" type="slidenum">
              <a:rPr lang="ru-RU" smtClean="0"/>
              <a:pPr/>
              <a:t>3</a:t>
            </a:fld>
            <a:endParaRPr lang="ru-RU"/>
          </a:p>
        </p:txBody>
      </p:sp>
    </p:spTree>
    <p:extLst>
      <p:ext uri="{BB962C8B-B14F-4D97-AF65-F5344CB8AC3E}">
        <p14:creationId xmlns:p14="http://schemas.microsoft.com/office/powerpoint/2010/main" xmlns="" val="420934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Образ слайда 1">
            <a:extLst>
              <a:ext uri="{FF2B5EF4-FFF2-40B4-BE49-F238E27FC236}">
                <a16:creationId xmlns:a16="http://schemas.microsoft.com/office/drawing/2014/main" xmlns="" id="{FF5406D0-01DC-435C-9C70-69652A2F90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219" name="Заметки 2">
            <a:extLst>
              <a:ext uri="{FF2B5EF4-FFF2-40B4-BE49-F238E27FC236}">
                <a16:creationId xmlns:a16="http://schemas.microsoft.com/office/drawing/2014/main" xmlns="" id="{E79B8A6E-557E-4BDB-9965-4D85AE12829E}"/>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ru-RU" i="1" dirty="0"/>
              <a:t>Деятельность государства по защите материнства и детства:</a:t>
            </a:r>
          </a:p>
          <a:p>
            <a:r>
              <a:rPr lang="ru-RU" sz="1200" dirty="0"/>
              <a:t>Принимаются соответствующие законодательные акты, прописываются гарантии и нормы реализации гарантий. Разрабатываются программы на федеральном и региональном уровнях;</a:t>
            </a:r>
          </a:p>
          <a:p>
            <a:r>
              <a:rPr lang="ru-RU" sz="1200" dirty="0"/>
              <a:t> 2. Создаются механизмы и институты, направленные на реализацию этих гарантий и норм;</a:t>
            </a:r>
          </a:p>
          <a:p>
            <a:r>
              <a:rPr lang="ru-RU" sz="1200" dirty="0"/>
              <a:t> 3. Нарабатывается практика, совершенствуются институты и нормы, создаются дополнительные условия, корректируются в соответствии с изменением экономических, социальных и иных обстоятельств в государстве и в мире в целом, поскольку защита материнства и детства – феномены динамичные, развивающиеся.</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Помимо государства, большая роль отводится медицинским учреждениям первичного звена, где идет наблюдение за состоянием и здоровьем детей, а также проводятся профилактические мероприятия, направленные на его укрепление. Для этого разработаны целые программы профилактических осмотров, где включены обследования и консультации узких специалистов в зависимости от возраста (Профилактические медицинские осмотры несовершеннолетних, утвержденные приказом Министерства здравоохранения Российской Федерации от 10 августа 2017 г. N 514н). Также в нашей стране действует национальный календарь прививок, который дает возможность защищать детей от </a:t>
            </a:r>
            <a:r>
              <a:rPr lang="ru-RU" sz="1200" kern="1200" dirty="0" err="1">
                <a:solidFill>
                  <a:schemeClr val="tx1"/>
                </a:solidFill>
                <a:effectLst/>
                <a:latin typeface="+mn-lt"/>
                <a:ea typeface="+mn-ea"/>
                <a:cs typeface="+mn-cs"/>
              </a:rPr>
              <a:t>вакциноуправляемых</a:t>
            </a:r>
            <a:r>
              <a:rPr lang="ru-RU" sz="1200" kern="1200" dirty="0">
                <a:solidFill>
                  <a:schemeClr val="tx1"/>
                </a:solidFill>
                <a:effectLst/>
                <a:latin typeface="+mn-lt"/>
                <a:ea typeface="+mn-ea"/>
                <a:cs typeface="+mn-cs"/>
              </a:rPr>
              <a:t> инфекций.</a:t>
            </a:r>
          </a:p>
          <a:p>
            <a:endParaRPr lang="ru-RU" sz="1200" dirty="0"/>
          </a:p>
          <a:p>
            <a:pPr eaLnBrk="1" hangingPunct="1">
              <a:spcBef>
                <a:spcPct val="0"/>
              </a:spcBef>
            </a:pPr>
            <a:endParaRPr lang="ru-RU" altLang="ru-RU" dirty="0"/>
          </a:p>
        </p:txBody>
      </p:sp>
      <p:sp>
        <p:nvSpPr>
          <p:cNvPr id="9220" name="Номер слайда 3">
            <a:extLst>
              <a:ext uri="{FF2B5EF4-FFF2-40B4-BE49-F238E27FC236}">
                <a16:creationId xmlns:a16="http://schemas.microsoft.com/office/drawing/2014/main" xmlns="" id="{FD9BB936-C7A9-48F8-BBA4-4D9E6761158D}"/>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42FDF87-36BE-4150-8AD2-4520DE0D5656}" type="slidenum">
              <a:rPr lang="ru-RU" altLang="ru-RU" smtClean="0"/>
              <a:pPr/>
              <a:t>4</a:t>
            </a:fld>
            <a:endParaRPr lang="ru-RU" alt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Образ слайда 1">
            <a:extLst>
              <a:ext uri="{FF2B5EF4-FFF2-40B4-BE49-F238E27FC236}">
                <a16:creationId xmlns:a16="http://schemas.microsoft.com/office/drawing/2014/main" xmlns="" id="{C0AA37B0-2100-4612-9001-BC4B62F93B0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9699" name="Заметки 2">
            <a:extLst>
              <a:ext uri="{FF2B5EF4-FFF2-40B4-BE49-F238E27FC236}">
                <a16:creationId xmlns:a16="http://schemas.microsoft.com/office/drawing/2014/main" xmlns="" id="{591398F4-69E8-4A1B-B363-99B37EB33C25}"/>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dirty="0"/>
          </a:p>
        </p:txBody>
      </p:sp>
      <p:sp>
        <p:nvSpPr>
          <p:cNvPr id="29700" name="Номер слайда 3">
            <a:extLst>
              <a:ext uri="{FF2B5EF4-FFF2-40B4-BE49-F238E27FC236}">
                <a16:creationId xmlns:a16="http://schemas.microsoft.com/office/drawing/2014/main" xmlns="" id="{F585BBBA-BC30-4A1D-8C73-7D2FFAA2AA8B}"/>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199D23E-0DDC-4A32-9094-588E3220A6FA}" type="slidenum">
              <a:rPr lang="ru-RU" altLang="ru-RU" smtClean="0"/>
              <a:pPr/>
              <a:t>5</a:t>
            </a:fld>
            <a:endParaRPr lang="ru-RU" alt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Образ слайда 1">
            <a:extLst>
              <a:ext uri="{FF2B5EF4-FFF2-40B4-BE49-F238E27FC236}">
                <a16:creationId xmlns:a16="http://schemas.microsoft.com/office/drawing/2014/main" xmlns="" id="{9A8D096B-DF23-45D5-BD41-41BF96833C2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1507" name="Заметки 2">
            <a:extLst>
              <a:ext uri="{FF2B5EF4-FFF2-40B4-BE49-F238E27FC236}">
                <a16:creationId xmlns:a16="http://schemas.microsoft.com/office/drawing/2014/main" xmlns="" id="{A9DFD3EF-FADC-4E10-B37B-1DACA66B7C7D}"/>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ru-RU" i="1" dirty="0"/>
              <a:t>Организация охраны здоровья женщин:</a:t>
            </a:r>
          </a:p>
          <a:p>
            <a:r>
              <a:rPr lang="ru-RU" sz="1200" i="1" dirty="0"/>
              <a:t>Сохранение и укрепление здоровья девочки и девушки-подростка как будущей матери</a:t>
            </a:r>
            <a:r>
              <a:rPr lang="ru-RU" sz="1600" dirty="0"/>
              <a:t> -</a:t>
            </a:r>
            <a:r>
              <a:rPr lang="ru-RU" sz="1200" i="1" dirty="0"/>
              <a:t>Мероприятия, направленные на формирование здорового образа жизни, проведение комплексных профилактических осмотров с целью раннего выявления и своевременного лечения заболеваний, способных в дальнейшем негативно повлиять на выполнение женщиной репродуктивной функции. </a:t>
            </a:r>
            <a:r>
              <a:rPr lang="ru-RU" sz="1200" kern="1200" dirty="0">
                <a:solidFill>
                  <a:schemeClr val="tx1"/>
                </a:solidFill>
                <a:effectLst/>
                <a:latin typeface="+mn-lt"/>
                <a:ea typeface="+mn-ea"/>
                <a:cs typeface="+mn-cs"/>
              </a:rPr>
              <a:t>Многие формы заболеваний репродуктивной системы взрослого человека корнями уходят в детство. Около 60% заболеваний детского и подросткового возраста могут представлять угрозу фертильности.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i="1" dirty="0"/>
              <a:t>Охрана здоровья будущей матери</a:t>
            </a:r>
            <a:r>
              <a:rPr lang="ru-RU" dirty="0"/>
              <a:t> - </a:t>
            </a:r>
            <a:r>
              <a:rPr lang="ru-RU" sz="1200" dirty="0"/>
              <a:t>Просвещение по вопросам планирования семьи, формирование ответственного и безопасного сексуального поведения, профилактику нежеланной беременности и искусственного ее прерывания.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i="1" dirty="0"/>
              <a:t>Этап вынашивания и рождения ребенка представляет исключительную важность с точки зрения здоровья не только беременной женщины, но и будущего ребенка</a:t>
            </a:r>
            <a:r>
              <a:rPr lang="ru-RU" sz="1600" dirty="0"/>
              <a:t> -</a:t>
            </a:r>
            <a:r>
              <a:rPr lang="ru-RU" sz="1200" i="1" dirty="0"/>
              <a:t>организацию диспансерного наблюдения за состоянием здоровья женщины в период беременности, родов и послеродового периода; </a:t>
            </a:r>
          </a:p>
          <a:p>
            <a:endParaRPr lang="ru-RU" altLang="ru-RU" dirty="0"/>
          </a:p>
        </p:txBody>
      </p:sp>
      <p:sp>
        <p:nvSpPr>
          <p:cNvPr id="21508" name="Номер слайда 3">
            <a:extLst>
              <a:ext uri="{FF2B5EF4-FFF2-40B4-BE49-F238E27FC236}">
                <a16:creationId xmlns:a16="http://schemas.microsoft.com/office/drawing/2014/main" xmlns="" id="{8A739E2F-2D8E-4919-B835-6A36B1929668}"/>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87C3C5C-87CB-4485-B201-49557CF4D757}" type="slidenum">
              <a:rPr lang="ru-RU" altLang="ru-RU" smtClean="0"/>
              <a:pPr/>
              <a:t>6</a:t>
            </a:fld>
            <a:endParaRPr lang="ru-RU" alt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77500" lnSpcReduction="20000"/>
          </a:bodyPr>
          <a:lstStyle/>
          <a:p>
            <a:pPr marL="0" lvl="0" indent="0">
              <a:buFont typeface="Arial" panose="020B0604020202020204" pitchFamily="34" charset="0"/>
              <a:buNone/>
            </a:pPr>
            <a:r>
              <a:rPr lang="ru-RU" sz="1200" dirty="0">
                <a:latin typeface="+mn-lt"/>
              </a:rPr>
              <a:t>В настоящее время система непрерывного мониторинга здоровья несовершеннолетних включает:</a:t>
            </a:r>
          </a:p>
          <a:p>
            <a:pPr marL="171450" lvl="0" indent="-171450">
              <a:buFont typeface="Arial" panose="020B0604020202020204" pitchFamily="34" charset="0"/>
              <a:buChar char="•"/>
            </a:pPr>
            <a:r>
              <a:rPr lang="ru-RU" sz="1200" kern="1200" dirty="0">
                <a:solidFill>
                  <a:schemeClr val="tx1"/>
                </a:solidFill>
                <a:effectLst/>
                <a:latin typeface="+mn-lt"/>
                <a:ea typeface="+mn-ea"/>
                <a:cs typeface="+mn-cs"/>
              </a:rPr>
              <a:t>комплексную перинатальную (дородовую) диагностику нарушений развития ребенка;</a:t>
            </a:r>
          </a:p>
          <a:p>
            <a:r>
              <a:rPr lang="ru-RU" sz="1200" i="1" kern="1200" dirty="0">
                <a:solidFill>
                  <a:schemeClr val="tx1"/>
                </a:solidFill>
                <a:effectLst/>
                <a:latin typeface="+mn-lt"/>
                <a:ea typeface="+mn-ea"/>
                <a:cs typeface="+mn-cs"/>
              </a:rPr>
              <a:t>Для этого, помимо традиционных методов, широко используются современные технологии, такие как ультразвуковое сканирование, контроль за сердечной деятельностью и другими органами еще не родившегося ребенка. Выявление отклонений во внутриутробном развитии плода, в том числе дефектов развития, позволяют своевременно проводить необходимые мероприятия. Высокотехнологичные виды медицинской помощи, осуществляемые в перинатальных центрах и других учреждениях охраны материнства и детства, дают, например, возможность диагностики и оперативного лечения пороков сердца</a:t>
            </a:r>
          </a:p>
          <a:p>
            <a:pPr marL="171450" indent="-171450">
              <a:buFont typeface="Arial" panose="020B0604020202020204" pitchFamily="34" charset="0"/>
              <a:buChar char="•"/>
            </a:pPr>
            <a:r>
              <a:rPr lang="ru-RU" sz="1200" kern="1200" dirty="0">
                <a:solidFill>
                  <a:schemeClr val="tx1"/>
                </a:solidFill>
                <a:effectLst/>
                <a:latin typeface="+mn-lt"/>
                <a:ea typeface="+mn-ea"/>
                <a:cs typeface="+mn-cs"/>
              </a:rPr>
              <a:t>неонатальный скрининг – исследование, проводимое в первые дни жизни ребенка, которое является самым эффективным способов выявления наследственных заболеваний и выявление нарушения слуха (</a:t>
            </a:r>
            <a:r>
              <a:rPr lang="ru-RU" sz="1200" kern="1200" dirty="0" err="1">
                <a:solidFill>
                  <a:schemeClr val="tx1"/>
                </a:solidFill>
                <a:effectLst/>
                <a:latin typeface="+mn-lt"/>
                <a:ea typeface="+mn-ea"/>
                <a:cs typeface="+mn-cs"/>
              </a:rPr>
              <a:t>аудиологический</a:t>
            </a:r>
            <a:r>
              <a:rPr lang="ru-RU" sz="1200" kern="1200" dirty="0">
                <a:solidFill>
                  <a:schemeClr val="tx1"/>
                </a:solidFill>
                <a:effectLst/>
                <a:latin typeface="+mn-lt"/>
                <a:ea typeface="+mn-ea"/>
                <a:cs typeface="+mn-cs"/>
              </a:rPr>
              <a:t> скрининг) С 2023 года в работу неонатальных служб Российской Федерации включена программа расширенного скрининга новорожденных. Тестирование новорожденных на наличие наследственных заболеваний выросло с 5 до 36 нозологий, в скрининг включены наследственные болезни обмена, первичные иммунодефицитные состояния и спинально-мышечная атрофия (СМА). Если они выявлены сразу, их можно достаточно эффективно лечить и дают возможность делать жизнь таких детей полноценной. </a:t>
            </a:r>
          </a:p>
          <a:p>
            <a:pPr marL="171450" indent="-171450">
              <a:buFont typeface="Arial" panose="020B0604020202020204" pitchFamily="34" charset="0"/>
              <a:buChar char="•"/>
            </a:pPr>
            <a:r>
              <a:rPr lang="ru-RU" sz="1200" kern="1200" dirty="0">
                <a:solidFill>
                  <a:schemeClr val="tx1"/>
                </a:solidFill>
                <a:effectLst/>
                <a:latin typeface="+mn-lt"/>
                <a:ea typeface="+mn-ea"/>
                <a:cs typeface="+mn-cs"/>
              </a:rPr>
              <a:t>профилактические медицинские осмотры детей в возрасте от 3 до 17 лет включительно с углубленным обследованием в критические возрастные периоды</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С 2013 г. в стране организовано широкомасштабное проведение профилактических медицинских осмотров несовершеннолетних с целью раннего выявления и своевременного лечения заболеваний, способных в дальнейшем негативно повлиять на выполнение репродуктивной функции.</a:t>
            </a:r>
          </a:p>
          <a:p>
            <a:pPr marL="171450" lvl="0" indent="-171450">
              <a:buFont typeface="Arial" panose="020B0604020202020204" pitchFamily="34" charset="0"/>
              <a:buChar char="•"/>
            </a:pPr>
            <a:r>
              <a:rPr lang="ru-RU" sz="1200" kern="1200" dirty="0">
                <a:solidFill>
                  <a:schemeClr val="tx1"/>
                </a:solidFill>
                <a:effectLst/>
                <a:latin typeface="+mn-lt"/>
                <a:ea typeface="+mn-ea"/>
                <a:cs typeface="+mn-cs"/>
              </a:rPr>
              <a:t>ежегодную диспансеризацию детей-сирот и детей, оставшихся без попечения родителей.</a:t>
            </a:r>
          </a:p>
          <a:p>
            <a:r>
              <a:rPr lang="ru-RU" sz="1200" kern="1200" dirty="0">
                <a:solidFill>
                  <a:schemeClr val="tx1"/>
                </a:solidFill>
                <a:effectLst/>
                <a:latin typeface="+mn-lt"/>
                <a:ea typeface="+mn-ea"/>
                <a:cs typeface="+mn-cs"/>
              </a:rPr>
              <a:t>на основании полученных данных определяет группу здоровья юного пациента, а также - медицинскую группу для занятий физкультурой.</a:t>
            </a:r>
          </a:p>
          <a:p>
            <a:r>
              <a:rPr lang="ru-RU" sz="1200" i="1" kern="1200" dirty="0">
                <a:solidFill>
                  <a:schemeClr val="tx1"/>
                </a:solidFill>
                <a:effectLst/>
                <a:latin typeface="+mn-lt"/>
                <a:ea typeface="+mn-ea"/>
                <a:cs typeface="+mn-cs"/>
              </a:rPr>
              <a:t>Их цель – комплексная оценка состояния здоровья детей, на основе которой вырабатываются индивидуальные рекомендации по обучению и воспитанию</a:t>
            </a:r>
            <a:endParaRPr lang="ru-RU" sz="1200" kern="1200" dirty="0">
              <a:solidFill>
                <a:schemeClr val="tx1"/>
              </a:solidFill>
              <a:effectLst/>
              <a:latin typeface="+mn-lt"/>
              <a:ea typeface="+mn-ea"/>
              <a:cs typeface="+mn-cs"/>
            </a:endParaRPr>
          </a:p>
          <a:p>
            <a:pPr marL="0" lvl="0" indent="0">
              <a:buFont typeface="Arial" panose="020B0604020202020204" pitchFamily="34" charset="0"/>
              <a:buNone/>
            </a:pP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A5032818-C1F4-4906-9D2F-64F830868C53}" type="slidenum">
              <a:rPr lang="ru-RU" smtClean="0"/>
              <a:pPr/>
              <a:t>7</a:t>
            </a:fld>
            <a:endParaRPr lang="ru-RU"/>
          </a:p>
        </p:txBody>
      </p:sp>
    </p:spTree>
    <p:extLst>
      <p:ext uri="{BB962C8B-B14F-4D97-AF65-F5344CB8AC3E}">
        <p14:creationId xmlns:p14="http://schemas.microsoft.com/office/powerpoint/2010/main" xmlns="" val="765430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7:notes"/>
          <p:cNvSpPr txBox="1">
            <a:spLocks noGrp="1"/>
          </p:cNvSpPr>
          <p:nvPr>
            <p:ph type="body" idx="1"/>
          </p:nvPr>
        </p:nvSpPr>
        <p:spPr>
          <a:xfrm>
            <a:off x="682625" y="4740275"/>
            <a:ext cx="5468937" cy="4491037"/>
          </a:xfrm>
          <a:prstGeom prst="rect">
            <a:avLst/>
          </a:prstGeom>
        </p:spPr>
        <p:txBody>
          <a:bodyPr spcFirstLastPara="1" wrap="square" lIns="92575" tIns="46275" rIns="92575" bIns="46275" anchor="t" anchorCtr="0">
            <a:noAutofit/>
          </a:bodyPr>
          <a:lstStyle/>
          <a:p>
            <a:pPr marL="171450" indent="-171450">
              <a:buFont typeface="Arial" panose="020B0604020202020204" pitchFamily="34" charset="0"/>
              <a:buChar char="•"/>
            </a:pPr>
            <a:r>
              <a:rPr lang="ru-RU" sz="1200" kern="1200" dirty="0">
                <a:solidFill>
                  <a:schemeClr val="tx1"/>
                </a:solidFill>
                <a:effectLst/>
                <a:latin typeface="+mn-lt"/>
                <a:ea typeface="+mn-ea"/>
                <a:cs typeface="+mn-cs"/>
              </a:rPr>
              <a:t>профилактические медицинские осмотры детей в возрасте от 3 до 17 лет включительно с углубленным обследованием в критические возрастные периоды</a:t>
            </a:r>
          </a:p>
          <a:p>
            <a:r>
              <a:rPr lang="ru-RU" sz="1200" i="1" kern="1200" dirty="0">
                <a:solidFill>
                  <a:schemeClr val="tx1"/>
                </a:solidFill>
                <a:effectLst/>
                <a:latin typeface="+mn-lt"/>
                <a:ea typeface="+mn-ea"/>
                <a:cs typeface="+mn-cs"/>
              </a:rPr>
              <a:t>Осмотры детей в условиях диспансерного наблюдения включают контроль за физическим, а также нервно-психическим развитием.</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С 2013 г. в стране организовано широкомасштабное проведение профилактических медицинских осмотров несовершеннолетних с целью раннего выявления и своевременного лечения заболеваний, способных в дальнейшем негативно повлиять на выполнение репродуктивной функции.</a:t>
            </a:r>
          </a:p>
          <a:p>
            <a:pPr marL="171450" lvl="0" indent="-171450">
              <a:buFont typeface="Arial" panose="020B0604020202020204" pitchFamily="34" charset="0"/>
              <a:buChar char="•"/>
            </a:pPr>
            <a:r>
              <a:rPr lang="ru-RU" sz="1200" kern="1200" dirty="0">
                <a:solidFill>
                  <a:schemeClr val="tx1"/>
                </a:solidFill>
                <a:effectLst/>
                <a:latin typeface="+mn-lt"/>
                <a:ea typeface="+mn-ea"/>
                <a:cs typeface="+mn-cs"/>
              </a:rPr>
              <a:t>ежегодную диспансеризацию детей-сирот и детей, оставшихся без попечения родителей.</a:t>
            </a:r>
          </a:p>
          <a:p>
            <a:r>
              <a:rPr lang="ru-RU" sz="1200" kern="1200" dirty="0">
                <a:solidFill>
                  <a:schemeClr val="tx1"/>
                </a:solidFill>
                <a:effectLst/>
                <a:latin typeface="+mn-lt"/>
                <a:ea typeface="+mn-ea"/>
                <a:cs typeface="+mn-cs"/>
              </a:rPr>
              <a:t>на основании полученных данных определяет группу здоровья юного пациента, а также - медицинскую группу для занятий физкультурой.</a:t>
            </a:r>
          </a:p>
          <a:p>
            <a:r>
              <a:rPr lang="ru-RU" sz="1200" i="1" kern="1200" dirty="0">
                <a:solidFill>
                  <a:schemeClr val="tx1"/>
                </a:solidFill>
                <a:effectLst/>
                <a:latin typeface="+mn-lt"/>
                <a:ea typeface="+mn-ea"/>
                <a:cs typeface="+mn-cs"/>
              </a:rPr>
              <a:t>Их цель – комплексная оценка состояния здоровья детей, на основе которой вырабатываются индивидуальные рекомендации по обучению и воспитанию</a:t>
            </a:r>
            <a:endParaRPr lang="ru-R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b="1" i="0" u="none" strike="noStrike" cap="none" dirty="0">
                <a:solidFill>
                  <a:schemeClr val="dk1"/>
                </a:solidFill>
                <a:latin typeface="Arial"/>
                <a:ea typeface="Arial"/>
                <a:cs typeface="Arial"/>
                <a:sym typeface="Arial"/>
              </a:rPr>
              <a:t>Патология должна своевременно выявляться, уточняться и добросовестно регистрироваться. </a:t>
            </a:r>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b="1" i="0" u="none" strike="noStrike" cap="none" dirty="0">
                <a:solidFill>
                  <a:schemeClr val="dk1"/>
                </a:solidFill>
                <a:latin typeface="Arial"/>
                <a:ea typeface="Arial"/>
                <a:cs typeface="Arial"/>
                <a:sym typeface="Arial"/>
              </a:rPr>
              <a:t>Дети с выявленными отклонениями должны быть  оздоровлены, а, по необходимости, дообследованы и реабилитированы</a:t>
            </a:r>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Задача педиатра — убедить родителей в необходимости «</a:t>
            </a:r>
            <a:r>
              <a:rPr lang="ru-RU" sz="1200" kern="1200" dirty="0" err="1">
                <a:solidFill>
                  <a:schemeClr val="tx1"/>
                </a:solidFill>
                <a:effectLst/>
                <a:latin typeface="+mn-lt"/>
                <a:ea typeface="+mn-ea"/>
                <a:cs typeface="+mn-cs"/>
              </a:rPr>
              <a:t>здоровьесберегающего</a:t>
            </a:r>
            <a:r>
              <a:rPr lang="ru-RU" sz="1200" kern="1200" dirty="0">
                <a:solidFill>
                  <a:schemeClr val="tx1"/>
                </a:solidFill>
                <a:effectLst/>
                <a:latin typeface="+mn-lt"/>
                <a:ea typeface="+mn-ea"/>
                <a:cs typeface="+mn-cs"/>
              </a:rPr>
              <a:t> поведения», найти необычное в ребенке, сопровождать развитие ребенка вместе с родителями, чтобы риски не реализовались.</a:t>
            </a:r>
          </a:p>
          <a:p>
            <a:endParaRPr lang="ru-RU" sz="1200" kern="1200" dirty="0">
              <a:solidFill>
                <a:schemeClr val="tx1"/>
              </a:solidFill>
              <a:effectLst/>
              <a:latin typeface="+mn-lt"/>
              <a:ea typeface="+mn-ea"/>
              <a:cs typeface="+mn-cs"/>
            </a:endParaRPr>
          </a:p>
          <a:p>
            <a:pPr marL="0" lvl="0" indent="0">
              <a:spcBef>
                <a:spcPts val="0"/>
              </a:spcBef>
              <a:spcAft>
                <a:spcPts val="0"/>
              </a:spcAft>
              <a:buNone/>
            </a:pPr>
            <a:endParaRPr dirty="0"/>
          </a:p>
        </p:txBody>
      </p:sp>
      <p:sp>
        <p:nvSpPr>
          <p:cNvPr id="166" name="Google Shape;166;p7:notes"/>
          <p:cNvSpPr>
            <a:spLocks noGrp="1" noRot="1" noChangeAspect="1"/>
          </p:cNvSpPr>
          <p:nvPr>
            <p:ph type="sldImg" idx="2"/>
          </p:nvPr>
        </p:nvSpPr>
        <p:spPr>
          <a:xfrm>
            <a:off x="90488" y="747713"/>
            <a:ext cx="6653212" cy="374332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20000"/>
          </a:bodyPr>
          <a:lstStyle/>
          <a:p>
            <a:r>
              <a:rPr lang="ru-RU" sz="1200" b="0" i="0" kern="1200" dirty="0">
                <a:solidFill>
                  <a:schemeClr val="tx1"/>
                </a:solidFill>
                <a:effectLst/>
                <a:latin typeface="+mn-lt"/>
                <a:ea typeface="+mn-ea"/>
                <a:cs typeface="+mn-cs"/>
              </a:rPr>
              <a:t>Группы здоровья представляют собой шкалу, по которой определяется состояние организма, развития растущего человека. Каждый пункт этой шкалы также учитывает факторы риска, влияющие или влиявшие ранее на состояние здоровья. В соответствии с этой шкалой делается предварительный прогноз на будущее. Определенную группу здоровья выставляет обычно участковый педиатр, либо медицинский работник в школьном </a:t>
            </a:r>
          </a:p>
          <a:p>
            <a:r>
              <a:rPr lang="ru-RU" sz="1200" b="0" i="0" kern="1200" dirty="0">
                <a:solidFill>
                  <a:schemeClr val="tx1"/>
                </a:solidFill>
                <a:effectLst/>
                <a:latin typeface="+mn-lt"/>
                <a:ea typeface="+mn-ea"/>
                <a:cs typeface="+mn-cs"/>
              </a:rPr>
              <a:t>учреждении с учётом здоровья ребёнка, при наличии всех обследований.</a:t>
            </a:r>
          </a:p>
          <a:p>
            <a:r>
              <a:rPr lang="ru-RU" sz="1200" b="0" i="0" kern="1200" dirty="0">
                <a:solidFill>
                  <a:schemeClr val="tx1"/>
                </a:solidFill>
                <a:effectLst/>
                <a:latin typeface="+mn-lt"/>
                <a:ea typeface="+mn-ea"/>
                <a:cs typeface="+mn-cs"/>
              </a:rPr>
              <a:t>В зависимости от группы здоровья детей для них лечащим врачом даются особые рекомендации по образу жизни, двигательной активности, форме обучения, социальной деятельности. Они направлены на улучшение или поддержание состояния здоровья малыша. Оно поможет родителям скорректировать режим дня, питание, умственные и физические нагрузки. При выявлении патологических состояний оформляется диспансерный учет, наблюдение узким специалистом.</a:t>
            </a:r>
          </a:p>
          <a:p>
            <a:r>
              <a:rPr lang="ru-RU" sz="1200" b="0" i="0" kern="1200" dirty="0">
                <a:solidFill>
                  <a:schemeClr val="tx1"/>
                </a:solidFill>
                <a:effectLst/>
                <a:latin typeface="+mn-lt"/>
                <a:ea typeface="+mn-ea"/>
                <a:cs typeface="+mn-cs"/>
              </a:rPr>
              <a:t>Группы здоровья – это термин, используемый для оценки здоровья детей и подростков до 17 лет включительно. </a:t>
            </a:r>
          </a:p>
          <a:p>
            <a:r>
              <a:rPr lang="ru-RU" sz="1200" b="0" i="0" kern="1200" dirty="0">
                <a:solidFill>
                  <a:schemeClr val="tx1"/>
                </a:solidFill>
                <a:effectLst/>
                <a:latin typeface="+mn-lt"/>
                <a:ea typeface="+mn-ea"/>
                <a:cs typeface="+mn-cs"/>
              </a:rPr>
              <a:t>Для того чтобы ребенка отнести к той или иной группе здоровья, врач-педиатр проводит комплексную оценку состояния здоровья ребенка и, по результатам профилактического осмотра, ставит группу здоровья. </a:t>
            </a:r>
          </a:p>
          <a:p>
            <a:r>
              <a:rPr lang="ru-RU" sz="1200" b="0" i="0" kern="1200" dirty="0">
                <a:solidFill>
                  <a:schemeClr val="tx1"/>
                </a:solidFill>
                <a:effectLst/>
                <a:latin typeface="+mn-lt"/>
                <a:ea typeface="+mn-ea"/>
                <a:cs typeface="+mn-cs"/>
              </a:rPr>
              <a:t>Группы здоровья и группы для занятий по физкультуре – это разные термины.</a:t>
            </a:r>
          </a:p>
          <a:p>
            <a:r>
              <a:rPr lang="ru-RU" sz="1200" b="0" i="0" kern="1200" dirty="0">
                <a:solidFill>
                  <a:schemeClr val="tx1"/>
                </a:solidFill>
                <a:effectLst/>
                <a:latin typeface="+mn-lt"/>
                <a:ea typeface="+mn-ea"/>
                <a:cs typeface="+mn-cs"/>
              </a:rPr>
              <a:t>Оценку состояния здоровья ребенка осуществляет педиатр, и записывает ее в медицинскую карту соответствующей группой здоровья. А на основании группы здоровья определяется физкультурная группа ребенка для занятий физической культурой в школе. Для каждой физкультурной группы имеются свои показания, противопоказания и комплексы упражнений.</a:t>
            </a:r>
          </a:p>
          <a:p>
            <a:endParaRPr lang="ru-RU" dirty="0"/>
          </a:p>
        </p:txBody>
      </p:sp>
      <p:sp>
        <p:nvSpPr>
          <p:cNvPr id="4" name="Номер слайда 3"/>
          <p:cNvSpPr>
            <a:spLocks noGrp="1"/>
          </p:cNvSpPr>
          <p:nvPr>
            <p:ph type="sldNum" sz="quarter" idx="10"/>
          </p:nvPr>
        </p:nvSpPr>
        <p:spPr/>
        <p:txBody>
          <a:bodyPr/>
          <a:lstStyle/>
          <a:p>
            <a:fld id="{A5032818-C1F4-4906-9D2F-64F830868C53}" type="slidenum">
              <a:rPr lang="ru-RU" smtClean="0"/>
              <a:pPr/>
              <a:t>9</a:t>
            </a:fld>
            <a:endParaRPr lang="ru-RU"/>
          </a:p>
        </p:txBody>
      </p:sp>
    </p:spTree>
    <p:extLst>
      <p:ext uri="{BB962C8B-B14F-4D97-AF65-F5344CB8AC3E}">
        <p14:creationId xmlns:p14="http://schemas.microsoft.com/office/powerpoint/2010/main" xmlns="" val="1106734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8B998E9-510D-7D16-145D-10EAE12E98E4}"/>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xmlns="" id="{858549FC-1D0F-34D0-2BB1-A1705FB49F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xmlns="" id="{EB10E884-F62B-F089-AAD0-E2611F12984D}"/>
              </a:ext>
            </a:extLst>
          </p:cNvPr>
          <p:cNvSpPr>
            <a:spLocks noGrp="1"/>
          </p:cNvSpPr>
          <p:nvPr>
            <p:ph type="dt" sz="half" idx="10"/>
          </p:nvPr>
        </p:nvSpPr>
        <p:spPr/>
        <p:txBody>
          <a:bodyPr/>
          <a:lstStyle/>
          <a:p>
            <a:fld id="{FE4AB96E-5BAA-4A49-8328-191FCB1EB03A}" type="datetimeFigureOut">
              <a:rPr lang="ru-RU" smtClean="0"/>
              <a:pPr/>
              <a:t>02.06.2025</a:t>
            </a:fld>
            <a:endParaRPr lang="ru-RU"/>
          </a:p>
        </p:txBody>
      </p:sp>
      <p:sp>
        <p:nvSpPr>
          <p:cNvPr id="5" name="Нижний колонтитул 4">
            <a:extLst>
              <a:ext uri="{FF2B5EF4-FFF2-40B4-BE49-F238E27FC236}">
                <a16:creationId xmlns:a16="http://schemas.microsoft.com/office/drawing/2014/main" xmlns="" id="{4F1D7024-BD2F-0A28-AC07-B2F9529FA0D4}"/>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00E41C6C-303D-6941-A943-56FEE5814DEB}"/>
              </a:ext>
            </a:extLst>
          </p:cNvPr>
          <p:cNvSpPr>
            <a:spLocks noGrp="1"/>
          </p:cNvSpPr>
          <p:nvPr>
            <p:ph type="sldNum" sz="quarter" idx="12"/>
          </p:nvPr>
        </p:nvSpPr>
        <p:spPr/>
        <p:txBody>
          <a:bodyPr/>
          <a:lstStyle/>
          <a:p>
            <a:fld id="{0FDB91E7-FB95-401B-9DA4-AFDB0B893B62}" type="slidenum">
              <a:rPr lang="ru-RU" smtClean="0"/>
              <a:pPr/>
              <a:t>‹#›</a:t>
            </a:fld>
            <a:endParaRPr lang="ru-RU"/>
          </a:p>
        </p:txBody>
      </p:sp>
    </p:spTree>
    <p:extLst>
      <p:ext uri="{BB962C8B-B14F-4D97-AF65-F5344CB8AC3E}">
        <p14:creationId xmlns:p14="http://schemas.microsoft.com/office/powerpoint/2010/main" xmlns="" val="2702922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7A793EF-CD64-D3EA-8438-13224F8C85CF}"/>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xmlns="" id="{8DB82FE5-3328-BD71-5244-3045267EE79B}"/>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1AD7766F-C249-16F6-E5D4-DF532E5CF5E2}"/>
              </a:ext>
            </a:extLst>
          </p:cNvPr>
          <p:cNvSpPr>
            <a:spLocks noGrp="1"/>
          </p:cNvSpPr>
          <p:nvPr>
            <p:ph type="dt" sz="half" idx="10"/>
          </p:nvPr>
        </p:nvSpPr>
        <p:spPr/>
        <p:txBody>
          <a:bodyPr/>
          <a:lstStyle/>
          <a:p>
            <a:fld id="{FE4AB96E-5BAA-4A49-8328-191FCB1EB03A}" type="datetimeFigureOut">
              <a:rPr lang="ru-RU" smtClean="0"/>
              <a:pPr/>
              <a:t>02.06.2025</a:t>
            </a:fld>
            <a:endParaRPr lang="ru-RU"/>
          </a:p>
        </p:txBody>
      </p:sp>
      <p:sp>
        <p:nvSpPr>
          <p:cNvPr id="5" name="Нижний колонтитул 4">
            <a:extLst>
              <a:ext uri="{FF2B5EF4-FFF2-40B4-BE49-F238E27FC236}">
                <a16:creationId xmlns:a16="http://schemas.microsoft.com/office/drawing/2014/main" xmlns="" id="{E34E4F00-5851-D4DB-EF54-D3888D08035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8E170FC1-28C3-DE9E-A0B7-A4D2BBD869A0}"/>
              </a:ext>
            </a:extLst>
          </p:cNvPr>
          <p:cNvSpPr>
            <a:spLocks noGrp="1"/>
          </p:cNvSpPr>
          <p:nvPr>
            <p:ph type="sldNum" sz="quarter" idx="12"/>
          </p:nvPr>
        </p:nvSpPr>
        <p:spPr/>
        <p:txBody>
          <a:bodyPr/>
          <a:lstStyle/>
          <a:p>
            <a:fld id="{0FDB91E7-FB95-401B-9DA4-AFDB0B893B62}" type="slidenum">
              <a:rPr lang="ru-RU" smtClean="0"/>
              <a:pPr/>
              <a:t>‹#›</a:t>
            </a:fld>
            <a:endParaRPr lang="ru-RU"/>
          </a:p>
        </p:txBody>
      </p:sp>
    </p:spTree>
    <p:extLst>
      <p:ext uri="{BB962C8B-B14F-4D97-AF65-F5344CB8AC3E}">
        <p14:creationId xmlns:p14="http://schemas.microsoft.com/office/powerpoint/2010/main" xmlns="" val="1225807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xmlns="" id="{9BA3ED1D-168F-606C-CEA3-94C0059D124B}"/>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xmlns="" id="{E58E5646-7F50-9AEA-4945-6BB6619372AF}"/>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44DC5090-C986-15B1-D16E-5F003B2EF56D}"/>
              </a:ext>
            </a:extLst>
          </p:cNvPr>
          <p:cNvSpPr>
            <a:spLocks noGrp="1"/>
          </p:cNvSpPr>
          <p:nvPr>
            <p:ph type="dt" sz="half" idx="10"/>
          </p:nvPr>
        </p:nvSpPr>
        <p:spPr/>
        <p:txBody>
          <a:bodyPr/>
          <a:lstStyle/>
          <a:p>
            <a:fld id="{FE4AB96E-5BAA-4A49-8328-191FCB1EB03A}" type="datetimeFigureOut">
              <a:rPr lang="ru-RU" smtClean="0"/>
              <a:pPr/>
              <a:t>02.06.2025</a:t>
            </a:fld>
            <a:endParaRPr lang="ru-RU"/>
          </a:p>
        </p:txBody>
      </p:sp>
      <p:sp>
        <p:nvSpPr>
          <p:cNvPr id="5" name="Нижний колонтитул 4">
            <a:extLst>
              <a:ext uri="{FF2B5EF4-FFF2-40B4-BE49-F238E27FC236}">
                <a16:creationId xmlns:a16="http://schemas.microsoft.com/office/drawing/2014/main" xmlns="" id="{BDF1A413-D8E9-ACBF-9696-29E4FD36D14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FC444E41-AEF4-A9E4-86A2-DCF3C2DAAF3C}"/>
              </a:ext>
            </a:extLst>
          </p:cNvPr>
          <p:cNvSpPr>
            <a:spLocks noGrp="1"/>
          </p:cNvSpPr>
          <p:nvPr>
            <p:ph type="sldNum" sz="quarter" idx="12"/>
          </p:nvPr>
        </p:nvSpPr>
        <p:spPr/>
        <p:txBody>
          <a:bodyPr/>
          <a:lstStyle/>
          <a:p>
            <a:fld id="{0FDB91E7-FB95-401B-9DA4-AFDB0B893B62}" type="slidenum">
              <a:rPr lang="ru-RU" smtClean="0"/>
              <a:pPr/>
              <a:t>‹#›</a:t>
            </a:fld>
            <a:endParaRPr lang="ru-RU"/>
          </a:p>
        </p:txBody>
      </p:sp>
    </p:spTree>
    <p:extLst>
      <p:ext uri="{BB962C8B-B14F-4D97-AF65-F5344CB8AC3E}">
        <p14:creationId xmlns:p14="http://schemas.microsoft.com/office/powerpoint/2010/main" xmlns="" val="865654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ru-RU"/>
              <a:t>Образец заголовка</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56E5FFD9-74EE-4A85-B3E3-04ACF11B607C}" type="datetimeFigureOut">
              <a:rPr lang="ru-RU" smtClean="0"/>
              <a:pPr/>
              <a:t>02.06.2025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F2BE696-DE0A-462A-8049-74C97D30EB72}" type="slidenum">
              <a:rPr lang="ru-RU" smtClean="0"/>
              <a:pPr/>
              <a:t>‹#›</a:t>
            </a:fld>
            <a:endParaRPr lang="ru-RU"/>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6626722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6E5FFD9-74EE-4A85-B3E3-04ACF11B607C}" type="datetimeFigureOut">
              <a:rPr lang="ru-RU" smtClean="0"/>
              <a:pPr/>
              <a:t>02.06.2025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F2BE696-DE0A-462A-8049-74C97D30EB72}" type="slidenum">
              <a:rPr lang="ru-RU" smtClean="0"/>
              <a:pPr/>
              <a:t>‹#›</a:t>
            </a:fld>
            <a:endParaRPr lang="ru-RU"/>
          </a:p>
        </p:txBody>
      </p:sp>
    </p:spTree>
    <p:extLst>
      <p:ext uri="{BB962C8B-B14F-4D97-AF65-F5344CB8AC3E}">
        <p14:creationId xmlns:p14="http://schemas.microsoft.com/office/powerpoint/2010/main" xmlns="" val="3837194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ru-RU"/>
              <a:t>Образец заголовка</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56E5FFD9-74EE-4A85-B3E3-04ACF11B607C}" type="datetimeFigureOut">
              <a:rPr lang="ru-RU" smtClean="0"/>
              <a:pPr/>
              <a:t>02.06.2025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F2BE696-DE0A-462A-8049-74C97D30EB72}" type="slidenum">
              <a:rPr lang="ru-RU" smtClean="0"/>
              <a:pPr/>
              <a:t>‹#›</a:t>
            </a:fld>
            <a:endParaRPr lang="ru-RU"/>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3073585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ru-RU"/>
              <a:t>Образец заголовка</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56E5FFD9-74EE-4A85-B3E3-04ACF11B607C}" type="datetimeFigureOut">
              <a:rPr lang="ru-RU" smtClean="0"/>
              <a:pPr/>
              <a:t>02.06.2025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F2BE696-DE0A-462A-8049-74C97D30EB72}" type="slidenum">
              <a:rPr lang="ru-RU" smtClean="0"/>
              <a:pPr/>
              <a:t>‹#›</a:t>
            </a:fld>
            <a:endParaRPr lang="ru-RU"/>
          </a:p>
        </p:txBody>
      </p:sp>
    </p:spTree>
    <p:extLst>
      <p:ext uri="{BB962C8B-B14F-4D97-AF65-F5344CB8AC3E}">
        <p14:creationId xmlns:p14="http://schemas.microsoft.com/office/powerpoint/2010/main" xmlns="" val="1184273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ru-RU"/>
              <a:t>Образец заголовка</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097280" y="2582334"/>
            <a:ext cx="4937760" cy="3378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217920" y="2582334"/>
            <a:ext cx="4937760" cy="3378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56E5FFD9-74EE-4A85-B3E3-04ACF11B607C}" type="datetimeFigureOut">
              <a:rPr lang="ru-RU" smtClean="0"/>
              <a:pPr/>
              <a:t>02.06.2025</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2F2BE696-DE0A-462A-8049-74C97D30EB72}" type="slidenum">
              <a:rPr lang="ru-RU" smtClean="0"/>
              <a:pPr/>
              <a:t>‹#›</a:t>
            </a:fld>
            <a:endParaRPr lang="ru-RU"/>
          </a:p>
        </p:txBody>
      </p:sp>
    </p:spTree>
    <p:extLst>
      <p:ext uri="{BB962C8B-B14F-4D97-AF65-F5344CB8AC3E}">
        <p14:creationId xmlns:p14="http://schemas.microsoft.com/office/powerpoint/2010/main" xmlns="" val="28556305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56E5FFD9-74EE-4A85-B3E3-04ACF11B607C}" type="datetimeFigureOut">
              <a:rPr lang="ru-RU" smtClean="0"/>
              <a:pPr/>
              <a:t>02.06.2025</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2F2BE696-DE0A-462A-8049-74C97D30EB72}" type="slidenum">
              <a:rPr lang="ru-RU" smtClean="0"/>
              <a:pPr/>
              <a:t>‹#›</a:t>
            </a:fld>
            <a:endParaRPr lang="ru-RU"/>
          </a:p>
        </p:txBody>
      </p:sp>
    </p:spTree>
    <p:extLst>
      <p:ext uri="{BB962C8B-B14F-4D97-AF65-F5344CB8AC3E}">
        <p14:creationId xmlns:p14="http://schemas.microsoft.com/office/powerpoint/2010/main" xmlns="" val="29362134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6E5FFD9-74EE-4A85-B3E3-04ACF11B607C}" type="datetimeFigureOut">
              <a:rPr lang="ru-RU" smtClean="0"/>
              <a:pPr/>
              <a:t>02.06.2025</a:t>
            </a:fld>
            <a:endParaRPr lang="ru-RU"/>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ru-RU"/>
          </a:p>
        </p:txBody>
      </p:sp>
      <p:sp>
        <p:nvSpPr>
          <p:cNvPr id="9" name="Slide Number Placeholder 8"/>
          <p:cNvSpPr>
            <a:spLocks noGrp="1"/>
          </p:cNvSpPr>
          <p:nvPr>
            <p:ph type="sldNum" sz="quarter" idx="12"/>
          </p:nvPr>
        </p:nvSpPr>
        <p:spPr/>
        <p:txBody>
          <a:bodyPr/>
          <a:lstStyle/>
          <a:p>
            <a:fld id="{2F2BE696-DE0A-462A-8049-74C97D30EB72}" type="slidenum">
              <a:rPr lang="ru-RU" smtClean="0"/>
              <a:pPr/>
              <a:t>‹#›</a:t>
            </a:fld>
            <a:endParaRPr lang="ru-RU"/>
          </a:p>
        </p:txBody>
      </p:sp>
    </p:spTree>
    <p:extLst>
      <p:ext uri="{BB962C8B-B14F-4D97-AF65-F5344CB8AC3E}">
        <p14:creationId xmlns:p14="http://schemas.microsoft.com/office/powerpoint/2010/main" xmlns="" val="40864277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ru-RU"/>
              <a:t>Образец заголовка</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56E5FFD9-74EE-4A85-B3E3-04ACF11B607C}" type="datetimeFigureOut">
              <a:rPr lang="ru-RU" smtClean="0"/>
              <a:pPr/>
              <a:t>02.06.2025</a:t>
            </a:fld>
            <a:endParaRPr lang="ru-RU"/>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ru-RU"/>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F2BE696-DE0A-462A-8049-74C97D30EB72}" type="slidenum">
              <a:rPr lang="ru-RU" smtClean="0"/>
              <a:pPr/>
              <a:t>‹#›</a:t>
            </a:fld>
            <a:endParaRPr lang="ru-RU"/>
          </a:p>
        </p:txBody>
      </p:sp>
    </p:spTree>
    <p:extLst>
      <p:ext uri="{BB962C8B-B14F-4D97-AF65-F5344CB8AC3E}">
        <p14:creationId xmlns:p14="http://schemas.microsoft.com/office/powerpoint/2010/main" xmlns="" val="663898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6F69ECB9-DF14-C99D-9841-4434CB1F6EF3}"/>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00BB3309-00DA-0C20-8446-B92900737F28}"/>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AD5E59F0-75EB-0DC8-BBC5-BE2F90E325B3}"/>
              </a:ext>
            </a:extLst>
          </p:cNvPr>
          <p:cNvSpPr>
            <a:spLocks noGrp="1"/>
          </p:cNvSpPr>
          <p:nvPr>
            <p:ph type="dt" sz="half" idx="10"/>
          </p:nvPr>
        </p:nvSpPr>
        <p:spPr/>
        <p:txBody>
          <a:bodyPr/>
          <a:lstStyle/>
          <a:p>
            <a:fld id="{FE4AB96E-5BAA-4A49-8328-191FCB1EB03A}" type="datetimeFigureOut">
              <a:rPr lang="ru-RU" smtClean="0"/>
              <a:pPr/>
              <a:t>02.06.2025</a:t>
            </a:fld>
            <a:endParaRPr lang="ru-RU"/>
          </a:p>
        </p:txBody>
      </p:sp>
      <p:sp>
        <p:nvSpPr>
          <p:cNvPr id="5" name="Нижний колонтитул 4">
            <a:extLst>
              <a:ext uri="{FF2B5EF4-FFF2-40B4-BE49-F238E27FC236}">
                <a16:creationId xmlns:a16="http://schemas.microsoft.com/office/drawing/2014/main" xmlns="" id="{2B37F91E-5330-BE6C-404C-321F2CF2637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A5E8F6DB-4FE1-4461-730D-8640A3773D61}"/>
              </a:ext>
            </a:extLst>
          </p:cNvPr>
          <p:cNvSpPr>
            <a:spLocks noGrp="1"/>
          </p:cNvSpPr>
          <p:nvPr>
            <p:ph type="sldNum" sz="quarter" idx="12"/>
          </p:nvPr>
        </p:nvSpPr>
        <p:spPr/>
        <p:txBody>
          <a:bodyPr/>
          <a:lstStyle/>
          <a:p>
            <a:fld id="{0FDB91E7-FB95-401B-9DA4-AFDB0B893B62}" type="slidenum">
              <a:rPr lang="ru-RU" smtClean="0"/>
              <a:pPr/>
              <a:t>‹#›</a:t>
            </a:fld>
            <a:endParaRPr lang="ru-RU"/>
          </a:p>
        </p:txBody>
      </p:sp>
    </p:spTree>
    <p:extLst>
      <p:ext uri="{BB962C8B-B14F-4D97-AF65-F5344CB8AC3E}">
        <p14:creationId xmlns:p14="http://schemas.microsoft.com/office/powerpoint/2010/main" xmlns="" val="15816292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ru-RU"/>
              <a:t>Образец заголовка</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56E5FFD9-74EE-4A85-B3E3-04ACF11B607C}" type="datetimeFigureOut">
              <a:rPr lang="ru-RU" smtClean="0"/>
              <a:pPr/>
              <a:t>02.06.2025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F2BE696-DE0A-462A-8049-74C97D30EB72}" type="slidenum">
              <a:rPr lang="ru-RU" smtClean="0"/>
              <a:pPr/>
              <a:t>‹#›</a:t>
            </a:fld>
            <a:endParaRPr lang="ru-RU"/>
          </a:p>
        </p:txBody>
      </p:sp>
    </p:spTree>
    <p:extLst>
      <p:ext uri="{BB962C8B-B14F-4D97-AF65-F5344CB8AC3E}">
        <p14:creationId xmlns:p14="http://schemas.microsoft.com/office/powerpoint/2010/main" xmlns="" val="7747888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6E5FFD9-74EE-4A85-B3E3-04ACF11B607C}" type="datetimeFigureOut">
              <a:rPr lang="ru-RU" smtClean="0"/>
              <a:pPr/>
              <a:t>02.06.2025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F2BE696-DE0A-462A-8049-74C97D30EB72}" type="slidenum">
              <a:rPr lang="ru-RU" smtClean="0"/>
              <a:pPr/>
              <a:t>‹#›</a:t>
            </a:fld>
            <a:endParaRPr lang="ru-RU"/>
          </a:p>
        </p:txBody>
      </p:sp>
    </p:spTree>
    <p:extLst>
      <p:ext uri="{BB962C8B-B14F-4D97-AF65-F5344CB8AC3E}">
        <p14:creationId xmlns:p14="http://schemas.microsoft.com/office/powerpoint/2010/main" xmlns="" val="22464358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6E5FFD9-74EE-4A85-B3E3-04ACF11B607C}" type="datetimeFigureOut">
              <a:rPr lang="ru-RU" smtClean="0"/>
              <a:pPr/>
              <a:t>02.06.2025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F2BE696-DE0A-462A-8049-74C97D30EB72}" type="slidenum">
              <a:rPr lang="ru-RU" smtClean="0"/>
              <a:pPr/>
              <a:t>‹#›</a:t>
            </a:fld>
            <a:endParaRPr lang="ru-RU"/>
          </a:p>
        </p:txBody>
      </p:sp>
    </p:spTree>
    <p:extLst>
      <p:ext uri="{BB962C8B-B14F-4D97-AF65-F5344CB8AC3E}">
        <p14:creationId xmlns:p14="http://schemas.microsoft.com/office/powerpoint/2010/main" xmlns="" val="875824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5DCCCCF-815F-5E97-59D3-76F758E09A99}"/>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xmlns="" id="{DEFB59D4-0E8C-0808-14A7-9237F53809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xmlns="" id="{800490FD-AF3D-A9F5-440A-17967907146D}"/>
              </a:ext>
            </a:extLst>
          </p:cNvPr>
          <p:cNvSpPr>
            <a:spLocks noGrp="1"/>
          </p:cNvSpPr>
          <p:nvPr>
            <p:ph type="dt" sz="half" idx="10"/>
          </p:nvPr>
        </p:nvSpPr>
        <p:spPr/>
        <p:txBody>
          <a:bodyPr/>
          <a:lstStyle/>
          <a:p>
            <a:fld id="{FE4AB96E-5BAA-4A49-8328-191FCB1EB03A}" type="datetimeFigureOut">
              <a:rPr lang="ru-RU" smtClean="0"/>
              <a:pPr/>
              <a:t>02.06.2025</a:t>
            </a:fld>
            <a:endParaRPr lang="ru-RU"/>
          </a:p>
        </p:txBody>
      </p:sp>
      <p:sp>
        <p:nvSpPr>
          <p:cNvPr id="5" name="Нижний колонтитул 4">
            <a:extLst>
              <a:ext uri="{FF2B5EF4-FFF2-40B4-BE49-F238E27FC236}">
                <a16:creationId xmlns:a16="http://schemas.microsoft.com/office/drawing/2014/main" xmlns="" id="{CA622E8C-9A79-CB43-70E0-D434CEE7C0A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F8011645-3C8D-572B-132A-D221E503292C}"/>
              </a:ext>
            </a:extLst>
          </p:cNvPr>
          <p:cNvSpPr>
            <a:spLocks noGrp="1"/>
          </p:cNvSpPr>
          <p:nvPr>
            <p:ph type="sldNum" sz="quarter" idx="12"/>
          </p:nvPr>
        </p:nvSpPr>
        <p:spPr/>
        <p:txBody>
          <a:bodyPr/>
          <a:lstStyle/>
          <a:p>
            <a:fld id="{0FDB91E7-FB95-401B-9DA4-AFDB0B893B62}" type="slidenum">
              <a:rPr lang="ru-RU" smtClean="0"/>
              <a:pPr/>
              <a:t>‹#›</a:t>
            </a:fld>
            <a:endParaRPr lang="ru-RU"/>
          </a:p>
        </p:txBody>
      </p:sp>
    </p:spTree>
    <p:extLst>
      <p:ext uri="{BB962C8B-B14F-4D97-AF65-F5344CB8AC3E}">
        <p14:creationId xmlns:p14="http://schemas.microsoft.com/office/powerpoint/2010/main" xmlns="" val="76514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69D0154E-CC56-0150-631A-D8AB4BD73506}"/>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B89C9D27-D496-91D6-59FD-969FBDE7CE60}"/>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xmlns="" id="{BED104A5-5527-AB9C-65D3-F93E3D8E6B2A}"/>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xmlns="" id="{2E55ED23-62E9-37E4-6314-43F9A5C09AC3}"/>
              </a:ext>
            </a:extLst>
          </p:cNvPr>
          <p:cNvSpPr>
            <a:spLocks noGrp="1"/>
          </p:cNvSpPr>
          <p:nvPr>
            <p:ph type="dt" sz="half" idx="10"/>
          </p:nvPr>
        </p:nvSpPr>
        <p:spPr/>
        <p:txBody>
          <a:bodyPr/>
          <a:lstStyle/>
          <a:p>
            <a:fld id="{FE4AB96E-5BAA-4A49-8328-191FCB1EB03A}" type="datetimeFigureOut">
              <a:rPr lang="ru-RU" smtClean="0"/>
              <a:pPr/>
              <a:t>02.06.2025</a:t>
            </a:fld>
            <a:endParaRPr lang="ru-RU"/>
          </a:p>
        </p:txBody>
      </p:sp>
      <p:sp>
        <p:nvSpPr>
          <p:cNvPr id="6" name="Нижний колонтитул 5">
            <a:extLst>
              <a:ext uri="{FF2B5EF4-FFF2-40B4-BE49-F238E27FC236}">
                <a16:creationId xmlns:a16="http://schemas.microsoft.com/office/drawing/2014/main" xmlns="" id="{5C461BB5-6113-7348-5A9A-2EBAE9B51392}"/>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737A0FFB-AE3E-294A-8B7A-3F885806350D}"/>
              </a:ext>
            </a:extLst>
          </p:cNvPr>
          <p:cNvSpPr>
            <a:spLocks noGrp="1"/>
          </p:cNvSpPr>
          <p:nvPr>
            <p:ph type="sldNum" sz="quarter" idx="12"/>
          </p:nvPr>
        </p:nvSpPr>
        <p:spPr/>
        <p:txBody>
          <a:bodyPr/>
          <a:lstStyle/>
          <a:p>
            <a:fld id="{0FDB91E7-FB95-401B-9DA4-AFDB0B893B62}" type="slidenum">
              <a:rPr lang="ru-RU" smtClean="0"/>
              <a:pPr/>
              <a:t>‹#›</a:t>
            </a:fld>
            <a:endParaRPr lang="ru-RU"/>
          </a:p>
        </p:txBody>
      </p:sp>
    </p:spTree>
    <p:extLst>
      <p:ext uri="{BB962C8B-B14F-4D97-AF65-F5344CB8AC3E}">
        <p14:creationId xmlns:p14="http://schemas.microsoft.com/office/powerpoint/2010/main" xmlns="" val="2878078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0D2CD91-4B52-C45C-2298-A6B7D128518F}"/>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xmlns="" id="{96243EF6-B966-F0A9-5C5A-FAA3C3F8CC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xmlns="" id="{E9D1AC56-493B-0769-F43C-BF41878DB0B6}"/>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xmlns="" id="{9E27FDF4-DAF4-D6A1-A5AE-DA44A77F5C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xmlns="" id="{BBEFA61A-0648-A1E0-E120-AED97091904E}"/>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xmlns="" id="{4E7B8012-4668-13B0-E037-A3FED1EC3C79}"/>
              </a:ext>
            </a:extLst>
          </p:cNvPr>
          <p:cNvSpPr>
            <a:spLocks noGrp="1"/>
          </p:cNvSpPr>
          <p:nvPr>
            <p:ph type="dt" sz="half" idx="10"/>
          </p:nvPr>
        </p:nvSpPr>
        <p:spPr/>
        <p:txBody>
          <a:bodyPr/>
          <a:lstStyle/>
          <a:p>
            <a:fld id="{FE4AB96E-5BAA-4A49-8328-191FCB1EB03A}" type="datetimeFigureOut">
              <a:rPr lang="ru-RU" smtClean="0"/>
              <a:pPr/>
              <a:t>02.06.2025</a:t>
            </a:fld>
            <a:endParaRPr lang="ru-RU"/>
          </a:p>
        </p:txBody>
      </p:sp>
      <p:sp>
        <p:nvSpPr>
          <p:cNvPr id="8" name="Нижний колонтитул 7">
            <a:extLst>
              <a:ext uri="{FF2B5EF4-FFF2-40B4-BE49-F238E27FC236}">
                <a16:creationId xmlns:a16="http://schemas.microsoft.com/office/drawing/2014/main" xmlns="" id="{45F17C19-0AE6-A782-ED92-E4C69F9ECC1E}"/>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xmlns="" id="{65AEC7CE-16FE-6E45-85AE-74796729464B}"/>
              </a:ext>
            </a:extLst>
          </p:cNvPr>
          <p:cNvSpPr>
            <a:spLocks noGrp="1"/>
          </p:cNvSpPr>
          <p:nvPr>
            <p:ph type="sldNum" sz="quarter" idx="12"/>
          </p:nvPr>
        </p:nvSpPr>
        <p:spPr/>
        <p:txBody>
          <a:bodyPr/>
          <a:lstStyle/>
          <a:p>
            <a:fld id="{0FDB91E7-FB95-401B-9DA4-AFDB0B893B62}" type="slidenum">
              <a:rPr lang="ru-RU" smtClean="0"/>
              <a:pPr/>
              <a:t>‹#›</a:t>
            </a:fld>
            <a:endParaRPr lang="ru-RU"/>
          </a:p>
        </p:txBody>
      </p:sp>
    </p:spTree>
    <p:extLst>
      <p:ext uri="{BB962C8B-B14F-4D97-AF65-F5344CB8AC3E}">
        <p14:creationId xmlns:p14="http://schemas.microsoft.com/office/powerpoint/2010/main" xmlns="" val="2276916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3FDB47A-8CED-9D88-4485-0D780A1706E5}"/>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xmlns="" id="{9B77F16B-D06C-1D4B-8220-F8EDF0995170}"/>
              </a:ext>
            </a:extLst>
          </p:cNvPr>
          <p:cNvSpPr>
            <a:spLocks noGrp="1"/>
          </p:cNvSpPr>
          <p:nvPr>
            <p:ph type="dt" sz="half" idx="10"/>
          </p:nvPr>
        </p:nvSpPr>
        <p:spPr/>
        <p:txBody>
          <a:bodyPr/>
          <a:lstStyle/>
          <a:p>
            <a:fld id="{FE4AB96E-5BAA-4A49-8328-191FCB1EB03A}" type="datetimeFigureOut">
              <a:rPr lang="ru-RU" smtClean="0"/>
              <a:pPr/>
              <a:t>02.06.2025</a:t>
            </a:fld>
            <a:endParaRPr lang="ru-RU"/>
          </a:p>
        </p:txBody>
      </p:sp>
      <p:sp>
        <p:nvSpPr>
          <p:cNvPr id="4" name="Нижний колонтитул 3">
            <a:extLst>
              <a:ext uri="{FF2B5EF4-FFF2-40B4-BE49-F238E27FC236}">
                <a16:creationId xmlns:a16="http://schemas.microsoft.com/office/drawing/2014/main" xmlns="" id="{97D58EA1-2D08-D0A4-2E5B-E6D5DBD0C08A}"/>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xmlns="" id="{140DB8A0-6163-7102-91F8-715FDEB374FA}"/>
              </a:ext>
            </a:extLst>
          </p:cNvPr>
          <p:cNvSpPr>
            <a:spLocks noGrp="1"/>
          </p:cNvSpPr>
          <p:nvPr>
            <p:ph type="sldNum" sz="quarter" idx="12"/>
          </p:nvPr>
        </p:nvSpPr>
        <p:spPr/>
        <p:txBody>
          <a:bodyPr/>
          <a:lstStyle/>
          <a:p>
            <a:fld id="{0FDB91E7-FB95-401B-9DA4-AFDB0B893B62}" type="slidenum">
              <a:rPr lang="ru-RU" smtClean="0"/>
              <a:pPr/>
              <a:t>‹#›</a:t>
            </a:fld>
            <a:endParaRPr lang="ru-RU"/>
          </a:p>
        </p:txBody>
      </p:sp>
    </p:spTree>
    <p:extLst>
      <p:ext uri="{BB962C8B-B14F-4D97-AF65-F5344CB8AC3E}">
        <p14:creationId xmlns:p14="http://schemas.microsoft.com/office/powerpoint/2010/main" xmlns="" val="2984633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xmlns="" id="{BF9ADB52-BEE7-978A-EB03-B71B6D031713}"/>
              </a:ext>
            </a:extLst>
          </p:cNvPr>
          <p:cNvSpPr>
            <a:spLocks noGrp="1"/>
          </p:cNvSpPr>
          <p:nvPr>
            <p:ph type="dt" sz="half" idx="10"/>
          </p:nvPr>
        </p:nvSpPr>
        <p:spPr/>
        <p:txBody>
          <a:bodyPr/>
          <a:lstStyle/>
          <a:p>
            <a:fld id="{FE4AB96E-5BAA-4A49-8328-191FCB1EB03A}" type="datetimeFigureOut">
              <a:rPr lang="ru-RU" smtClean="0"/>
              <a:pPr/>
              <a:t>02.06.2025</a:t>
            </a:fld>
            <a:endParaRPr lang="ru-RU"/>
          </a:p>
        </p:txBody>
      </p:sp>
      <p:sp>
        <p:nvSpPr>
          <p:cNvPr id="3" name="Нижний колонтитул 2">
            <a:extLst>
              <a:ext uri="{FF2B5EF4-FFF2-40B4-BE49-F238E27FC236}">
                <a16:creationId xmlns:a16="http://schemas.microsoft.com/office/drawing/2014/main" xmlns="" id="{327C1461-B6E9-22C3-CF4B-53B021D679D1}"/>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xmlns="" id="{30D0A5B1-EAAA-FEEA-7C83-712E3F0F525E}"/>
              </a:ext>
            </a:extLst>
          </p:cNvPr>
          <p:cNvSpPr>
            <a:spLocks noGrp="1"/>
          </p:cNvSpPr>
          <p:nvPr>
            <p:ph type="sldNum" sz="quarter" idx="12"/>
          </p:nvPr>
        </p:nvSpPr>
        <p:spPr/>
        <p:txBody>
          <a:bodyPr/>
          <a:lstStyle/>
          <a:p>
            <a:fld id="{0FDB91E7-FB95-401B-9DA4-AFDB0B893B62}" type="slidenum">
              <a:rPr lang="ru-RU" smtClean="0"/>
              <a:pPr/>
              <a:t>‹#›</a:t>
            </a:fld>
            <a:endParaRPr lang="ru-RU"/>
          </a:p>
        </p:txBody>
      </p:sp>
    </p:spTree>
    <p:extLst>
      <p:ext uri="{BB962C8B-B14F-4D97-AF65-F5344CB8AC3E}">
        <p14:creationId xmlns:p14="http://schemas.microsoft.com/office/powerpoint/2010/main" xmlns="" val="509314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D7DF554-32E9-F5E4-2490-2E0078F344A9}"/>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xmlns="" id="{317F82D1-1413-82CE-54E2-2A43380746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xmlns="" id="{0B7B6B34-7A0B-E90B-B4C8-FC5A786300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5A02D029-7BA9-7D68-D9BC-AC5863F997CA}"/>
              </a:ext>
            </a:extLst>
          </p:cNvPr>
          <p:cNvSpPr>
            <a:spLocks noGrp="1"/>
          </p:cNvSpPr>
          <p:nvPr>
            <p:ph type="dt" sz="half" idx="10"/>
          </p:nvPr>
        </p:nvSpPr>
        <p:spPr/>
        <p:txBody>
          <a:bodyPr/>
          <a:lstStyle/>
          <a:p>
            <a:fld id="{FE4AB96E-5BAA-4A49-8328-191FCB1EB03A}" type="datetimeFigureOut">
              <a:rPr lang="ru-RU" smtClean="0"/>
              <a:pPr/>
              <a:t>02.06.2025</a:t>
            </a:fld>
            <a:endParaRPr lang="ru-RU"/>
          </a:p>
        </p:txBody>
      </p:sp>
      <p:sp>
        <p:nvSpPr>
          <p:cNvPr id="6" name="Нижний колонтитул 5">
            <a:extLst>
              <a:ext uri="{FF2B5EF4-FFF2-40B4-BE49-F238E27FC236}">
                <a16:creationId xmlns:a16="http://schemas.microsoft.com/office/drawing/2014/main" xmlns="" id="{038784BF-77E3-86A1-DD0A-F92EB6B0D17C}"/>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414AB637-997A-B7FF-B387-AECD9E3912FD}"/>
              </a:ext>
            </a:extLst>
          </p:cNvPr>
          <p:cNvSpPr>
            <a:spLocks noGrp="1"/>
          </p:cNvSpPr>
          <p:nvPr>
            <p:ph type="sldNum" sz="quarter" idx="12"/>
          </p:nvPr>
        </p:nvSpPr>
        <p:spPr/>
        <p:txBody>
          <a:bodyPr/>
          <a:lstStyle/>
          <a:p>
            <a:fld id="{0FDB91E7-FB95-401B-9DA4-AFDB0B893B62}" type="slidenum">
              <a:rPr lang="ru-RU" smtClean="0"/>
              <a:pPr/>
              <a:t>‹#›</a:t>
            </a:fld>
            <a:endParaRPr lang="ru-RU"/>
          </a:p>
        </p:txBody>
      </p:sp>
    </p:spTree>
    <p:extLst>
      <p:ext uri="{BB962C8B-B14F-4D97-AF65-F5344CB8AC3E}">
        <p14:creationId xmlns:p14="http://schemas.microsoft.com/office/powerpoint/2010/main" xmlns="" val="1097728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1AD41A4-0285-6D44-5B85-D84036559DA0}"/>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xmlns="" id="{D4DE5EBF-ADF9-8586-6A7E-2A19357065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xmlns="" id="{59218F74-B468-8C64-DC71-2B8A14E168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51D3E096-36E4-CBDE-2E86-9DC9FF2F5C53}"/>
              </a:ext>
            </a:extLst>
          </p:cNvPr>
          <p:cNvSpPr>
            <a:spLocks noGrp="1"/>
          </p:cNvSpPr>
          <p:nvPr>
            <p:ph type="dt" sz="half" idx="10"/>
          </p:nvPr>
        </p:nvSpPr>
        <p:spPr/>
        <p:txBody>
          <a:bodyPr/>
          <a:lstStyle/>
          <a:p>
            <a:fld id="{FE4AB96E-5BAA-4A49-8328-191FCB1EB03A}" type="datetimeFigureOut">
              <a:rPr lang="ru-RU" smtClean="0"/>
              <a:pPr/>
              <a:t>02.06.2025</a:t>
            </a:fld>
            <a:endParaRPr lang="ru-RU"/>
          </a:p>
        </p:txBody>
      </p:sp>
      <p:sp>
        <p:nvSpPr>
          <p:cNvPr id="6" name="Нижний колонтитул 5">
            <a:extLst>
              <a:ext uri="{FF2B5EF4-FFF2-40B4-BE49-F238E27FC236}">
                <a16:creationId xmlns:a16="http://schemas.microsoft.com/office/drawing/2014/main" xmlns="" id="{B42B7374-CCD7-A644-8314-EC76F8B6D674}"/>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52D16CD4-1763-D01F-F39E-D48EDB61AFCF}"/>
              </a:ext>
            </a:extLst>
          </p:cNvPr>
          <p:cNvSpPr>
            <a:spLocks noGrp="1"/>
          </p:cNvSpPr>
          <p:nvPr>
            <p:ph type="sldNum" sz="quarter" idx="12"/>
          </p:nvPr>
        </p:nvSpPr>
        <p:spPr/>
        <p:txBody>
          <a:bodyPr/>
          <a:lstStyle/>
          <a:p>
            <a:fld id="{0FDB91E7-FB95-401B-9DA4-AFDB0B893B62}" type="slidenum">
              <a:rPr lang="ru-RU" smtClean="0"/>
              <a:pPr/>
              <a:t>‹#›</a:t>
            </a:fld>
            <a:endParaRPr lang="ru-RU"/>
          </a:p>
        </p:txBody>
      </p:sp>
    </p:spTree>
    <p:extLst>
      <p:ext uri="{BB962C8B-B14F-4D97-AF65-F5344CB8AC3E}">
        <p14:creationId xmlns:p14="http://schemas.microsoft.com/office/powerpoint/2010/main" xmlns="" val="572168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3CC1738-F83B-B331-0B0F-E5E8AF69F0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xmlns="" id="{6D0D4C27-1491-B4CE-E8D3-6FFF1B36FB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D75202B0-3A41-18ED-C890-CBB10B0E15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4AB96E-5BAA-4A49-8328-191FCB1EB03A}" type="datetimeFigureOut">
              <a:rPr lang="ru-RU" smtClean="0"/>
              <a:pPr/>
              <a:t>02.06.2025</a:t>
            </a:fld>
            <a:endParaRPr lang="ru-RU"/>
          </a:p>
        </p:txBody>
      </p:sp>
      <p:sp>
        <p:nvSpPr>
          <p:cNvPr id="5" name="Нижний колонтитул 4">
            <a:extLst>
              <a:ext uri="{FF2B5EF4-FFF2-40B4-BE49-F238E27FC236}">
                <a16:creationId xmlns:a16="http://schemas.microsoft.com/office/drawing/2014/main" xmlns="" id="{7132BA08-4063-7C7C-79A5-F8357B4423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xmlns="" id="{82AF635B-B30E-D9EE-AA62-0A77071025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DB91E7-FB95-401B-9DA4-AFDB0B893B62}" type="slidenum">
              <a:rPr lang="ru-RU" smtClean="0"/>
              <a:pPr/>
              <a:t>‹#›</a:t>
            </a:fld>
            <a:endParaRPr lang="ru-RU"/>
          </a:p>
        </p:txBody>
      </p:sp>
    </p:spTree>
    <p:extLst>
      <p:ext uri="{BB962C8B-B14F-4D97-AF65-F5344CB8AC3E}">
        <p14:creationId xmlns:p14="http://schemas.microsoft.com/office/powerpoint/2010/main" xmlns="" val="26307685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ru-RU"/>
              <a:t>Образец заголовка</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6E5FFD9-74EE-4A85-B3E3-04ACF11B607C}" type="datetimeFigureOut">
              <a:rPr lang="ru-RU" smtClean="0"/>
              <a:pPr/>
              <a:t>02.06.2025</a:t>
            </a:fld>
            <a:endParaRPr lang="ru-RU"/>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ru-RU"/>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2F2BE696-DE0A-462A-8049-74C97D30EB72}" type="slidenum">
              <a:rPr lang="ru-RU" smtClean="0"/>
              <a:pPr/>
              <a:t>‹#›</a:t>
            </a:fld>
            <a:endParaRPr lang="ru-RU"/>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507903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4.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NULL"/><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NULL"/><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xmlns="" id="{11A3B065-EE22-4DAD-974C-857B8AF29081}"/>
              </a:ext>
            </a:extLst>
          </p:cNvPr>
          <p:cNvPicPr>
            <a:picLocks noChangeAspect="1"/>
          </p:cNvPicPr>
          <p:nvPr/>
        </p:nvPicPr>
        <p:blipFill rotWithShape="1">
          <a:blip r:embed="rId3">
            <a:extLst>
              <a:ext uri="{28A0092B-C50C-407E-A947-70E740481C1C}">
                <a14:useLocalDpi xmlns:a14="http://schemas.microsoft.com/office/drawing/2010/main" xmlns="" val="0"/>
              </a:ext>
            </a:extLst>
          </a:blip>
          <a:srcRect b="3733"/>
          <a:stretch/>
        </p:blipFill>
        <p:spPr>
          <a:xfrm>
            <a:off x="0" y="-27442"/>
            <a:ext cx="12192000" cy="6885442"/>
          </a:xfrm>
          <a:prstGeom prst="rect">
            <a:avLst/>
          </a:prstGeom>
        </p:spPr>
      </p:pic>
      <p:sp>
        <p:nvSpPr>
          <p:cNvPr id="2" name="Заголовок 1">
            <a:extLst>
              <a:ext uri="{FF2B5EF4-FFF2-40B4-BE49-F238E27FC236}">
                <a16:creationId xmlns:a16="http://schemas.microsoft.com/office/drawing/2014/main" xmlns="" id="{2769D9AF-547E-69CB-E7F2-87129C4FD852}"/>
              </a:ext>
            </a:extLst>
          </p:cNvPr>
          <p:cNvSpPr>
            <a:spLocks noGrp="1"/>
          </p:cNvSpPr>
          <p:nvPr>
            <p:ph type="title"/>
          </p:nvPr>
        </p:nvSpPr>
        <p:spPr>
          <a:xfrm>
            <a:off x="837070" y="206763"/>
            <a:ext cx="10515600" cy="1325563"/>
          </a:xfrm>
        </p:spPr>
        <p:txBody>
          <a:bodyPr>
            <a:normAutofit/>
          </a:bodyPr>
          <a:lstStyle/>
          <a:p>
            <a:pPr algn="ctr"/>
            <a:r>
              <a:rPr lang="ru-RU" sz="3600" b="1" dirty="0">
                <a:solidFill>
                  <a:srgbClr val="C00000"/>
                </a:solidFill>
                <a:latin typeface="+mn-lt"/>
                <a:cs typeface="Times New Roman" panose="02020603050405020304" pitchFamily="18" charset="0"/>
              </a:rPr>
              <a:t>Неделя сохранения здоровья детей</a:t>
            </a:r>
            <a:endParaRPr lang="ru-RU" sz="3600" dirty="0">
              <a:solidFill>
                <a:srgbClr val="C00000"/>
              </a:solidFill>
              <a:latin typeface="+mn-lt"/>
              <a:cs typeface="Times New Roman" panose="02020603050405020304" pitchFamily="18" charset="0"/>
            </a:endParaRPr>
          </a:p>
        </p:txBody>
      </p:sp>
      <p:sp>
        <p:nvSpPr>
          <p:cNvPr id="10" name="Объект 2">
            <a:extLst>
              <a:ext uri="{FF2B5EF4-FFF2-40B4-BE49-F238E27FC236}">
                <a16:creationId xmlns:a16="http://schemas.microsoft.com/office/drawing/2014/main" xmlns="" id="{4232C7FA-6549-0A48-14A8-CB07075800A9}"/>
              </a:ext>
            </a:extLst>
          </p:cNvPr>
          <p:cNvSpPr txBox="1">
            <a:spLocks/>
          </p:cNvSpPr>
          <p:nvPr/>
        </p:nvSpPr>
        <p:spPr>
          <a:xfrm>
            <a:off x="949291" y="913222"/>
            <a:ext cx="10291157" cy="930591"/>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ru-RU" b="1" dirty="0">
                <a:solidFill>
                  <a:srgbClr val="0070C0"/>
                </a:solidFill>
              </a:rPr>
              <a:t>	</a:t>
            </a:r>
          </a:p>
          <a:p>
            <a:pPr marL="0" indent="0" algn="ctr">
              <a:lnSpc>
                <a:spcPct val="100000"/>
              </a:lnSpc>
              <a:buFont typeface="Arial" panose="020B0604020202020204" pitchFamily="34" charset="0"/>
              <a:buNone/>
            </a:pPr>
            <a:endParaRPr lang="ru-RU" sz="9600" b="1" dirty="0">
              <a:solidFill>
                <a:srgbClr val="0070C0"/>
              </a:solidFill>
              <a:cs typeface="Times New Roman" panose="02020603050405020304" pitchFamily="18" charset="0"/>
            </a:endParaRPr>
          </a:p>
          <a:p>
            <a:pPr marL="0" indent="0" algn="ctr">
              <a:lnSpc>
                <a:spcPct val="100000"/>
              </a:lnSpc>
              <a:buFont typeface="Arial" panose="020B0604020202020204" pitchFamily="34" charset="0"/>
              <a:buNone/>
            </a:pPr>
            <a:r>
              <a:rPr lang="ru-RU" sz="9600" b="1" dirty="0">
                <a:solidFill>
                  <a:srgbClr val="002060"/>
                </a:solidFill>
                <a:cs typeface="Times New Roman" panose="02020603050405020304" pitchFamily="18" charset="0"/>
              </a:rPr>
              <a:t>со 2 по 8 июня 2025 года Минздрав России проводит </a:t>
            </a:r>
          </a:p>
          <a:p>
            <a:pPr marL="0" indent="0" algn="ctr">
              <a:lnSpc>
                <a:spcPct val="100000"/>
              </a:lnSpc>
              <a:buFont typeface="Arial" panose="020B0604020202020204" pitchFamily="34" charset="0"/>
              <a:buNone/>
            </a:pPr>
            <a:r>
              <a:rPr lang="ru-RU" sz="9600" b="1" dirty="0">
                <a:solidFill>
                  <a:srgbClr val="002060"/>
                </a:solidFill>
                <a:cs typeface="Times New Roman" panose="02020603050405020304" pitchFamily="18" charset="0"/>
              </a:rPr>
              <a:t>Неделю сохранения здоровья детей</a:t>
            </a:r>
            <a:endParaRPr lang="ru-RU" sz="9600" dirty="0">
              <a:solidFill>
                <a:srgbClr val="002060"/>
              </a:solidFill>
              <a:cs typeface="Times New Roman" panose="02020603050405020304" pitchFamily="18" charset="0"/>
            </a:endParaRPr>
          </a:p>
        </p:txBody>
      </p:sp>
      <p:pic>
        <p:nvPicPr>
          <p:cNvPr id="7" name="Рисунок 6">
            <a:extLst>
              <a:ext uri="{FF2B5EF4-FFF2-40B4-BE49-F238E27FC236}">
                <a16:creationId xmlns:a16="http://schemas.microsoft.com/office/drawing/2014/main" xmlns="" id="{DE607C4F-856B-46AF-97EE-A2A5924B4958}"/>
              </a:ext>
            </a:extLst>
          </p:cNvPr>
          <p:cNvPicPr>
            <a:picLocks noChangeAspect="1"/>
          </p:cNvPicPr>
          <p:nvPr/>
        </p:nvPicPr>
        <p:blipFill>
          <a:blip r:embed="rId4"/>
          <a:stretch>
            <a:fillRect/>
          </a:stretch>
        </p:blipFill>
        <p:spPr>
          <a:xfrm>
            <a:off x="142612" y="90625"/>
            <a:ext cx="2466363" cy="706459"/>
          </a:xfrm>
          <a:prstGeom prst="rect">
            <a:avLst/>
          </a:prstGeom>
        </p:spPr>
      </p:pic>
      <p:pic>
        <p:nvPicPr>
          <p:cNvPr id="5" name="Рисунок 4">
            <a:extLst>
              <a:ext uri="{FF2B5EF4-FFF2-40B4-BE49-F238E27FC236}">
                <a16:creationId xmlns:a16="http://schemas.microsoft.com/office/drawing/2014/main" xmlns="" id="{66836569-B8B0-49DB-9D0A-89A837C4C03F}"/>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159350" y="2477124"/>
            <a:ext cx="5753100" cy="4314825"/>
          </a:xfrm>
          <a:prstGeom prst="rect">
            <a:avLst/>
          </a:prstGeom>
          <a:ln>
            <a:noFill/>
          </a:ln>
          <a:effectLst>
            <a:softEdge rad="112500"/>
          </a:effectLst>
        </p:spPr>
      </p:pic>
      <p:pic>
        <p:nvPicPr>
          <p:cNvPr id="11" name="Рисунок 10">
            <a:extLst>
              <a:ext uri="{FF2B5EF4-FFF2-40B4-BE49-F238E27FC236}">
                <a16:creationId xmlns:a16="http://schemas.microsoft.com/office/drawing/2014/main" xmlns="" id="{7E690670-2503-4314-90A0-4BFE58C342A0}"/>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1024128" y="2512678"/>
            <a:ext cx="4279271" cy="4279271"/>
          </a:xfrm>
          <a:prstGeom prst="rect">
            <a:avLst/>
          </a:prstGeom>
          <a:ln>
            <a:noFill/>
          </a:ln>
          <a:effectLst>
            <a:softEdge rad="112500"/>
          </a:effectLst>
        </p:spPr>
      </p:pic>
    </p:spTree>
    <p:extLst>
      <p:ext uri="{BB962C8B-B14F-4D97-AF65-F5344CB8AC3E}">
        <p14:creationId xmlns:p14="http://schemas.microsoft.com/office/powerpoint/2010/main" xmlns="" val="1566977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xmlns="" id="{B069D1D5-1E02-4AE7-B2B0-283C06940759}"/>
              </a:ext>
            </a:extLst>
          </p:cNvPr>
          <p:cNvPicPr>
            <a:picLocks noChangeAspect="1"/>
          </p:cNvPicPr>
          <p:nvPr/>
        </p:nvPicPr>
        <p:blipFill rotWithShape="1">
          <a:blip r:embed="rId3">
            <a:extLst>
              <a:ext uri="{28A0092B-C50C-407E-A947-70E740481C1C}">
                <a14:useLocalDpi xmlns:a14="http://schemas.microsoft.com/office/drawing/2010/main" xmlns="" val="0"/>
              </a:ext>
            </a:extLst>
          </a:blip>
          <a:srcRect b="3733"/>
          <a:stretch/>
        </p:blipFill>
        <p:spPr>
          <a:xfrm>
            <a:off x="0" y="0"/>
            <a:ext cx="12192000" cy="6912864"/>
          </a:xfrm>
          <a:prstGeom prst="rect">
            <a:avLst/>
          </a:prstGeom>
        </p:spPr>
      </p:pic>
      <p:sp>
        <p:nvSpPr>
          <p:cNvPr id="2" name="Заголовок 1">
            <a:extLst>
              <a:ext uri="{FF2B5EF4-FFF2-40B4-BE49-F238E27FC236}">
                <a16:creationId xmlns:a16="http://schemas.microsoft.com/office/drawing/2014/main" xmlns="" id="{41D4C218-4857-49F4-9654-75A3B7C173D6}"/>
              </a:ext>
            </a:extLst>
          </p:cNvPr>
          <p:cNvSpPr>
            <a:spLocks noGrp="1"/>
          </p:cNvSpPr>
          <p:nvPr>
            <p:ph type="title"/>
          </p:nvPr>
        </p:nvSpPr>
        <p:spPr>
          <a:xfrm>
            <a:off x="1772619" y="38305"/>
            <a:ext cx="8646761" cy="1366406"/>
          </a:xfrm>
        </p:spPr>
        <p:txBody>
          <a:bodyPr>
            <a:normAutofit/>
          </a:bodyPr>
          <a:lstStyle/>
          <a:p>
            <a:pPr algn="ctr"/>
            <a:r>
              <a:rPr lang="ru-RU" sz="2800" b="1" dirty="0" err="1">
                <a:solidFill>
                  <a:srgbClr val="C00000"/>
                </a:solidFill>
                <a:latin typeface="+mn-lt"/>
                <a:cs typeface="Arial" panose="020B0604020202020204" pitchFamily="34" charset="0"/>
              </a:rPr>
              <a:t>Орфанные</a:t>
            </a:r>
            <a:r>
              <a:rPr lang="ru-RU" sz="2800" b="1" dirty="0">
                <a:solidFill>
                  <a:srgbClr val="C00000"/>
                </a:solidFill>
                <a:latin typeface="+mn-lt"/>
                <a:cs typeface="Arial" panose="020B0604020202020204" pitchFamily="34" charset="0"/>
              </a:rPr>
              <a:t> заболевания</a:t>
            </a:r>
            <a:r>
              <a:rPr lang="ru-RU" sz="2800" b="1" dirty="0">
                <a:solidFill>
                  <a:srgbClr val="C00000"/>
                </a:solidFill>
                <a:latin typeface="Calibri" panose="020F0502020204030204" pitchFamily="34" charset="0"/>
                <a:cs typeface="Calibri" panose="020F0502020204030204" pitchFamily="34" charset="0"/>
              </a:rPr>
              <a:t/>
            </a:r>
            <a:br>
              <a:rPr lang="ru-RU" sz="2800" b="1" dirty="0">
                <a:solidFill>
                  <a:srgbClr val="C00000"/>
                </a:solidFill>
                <a:latin typeface="Calibri" panose="020F0502020204030204" pitchFamily="34" charset="0"/>
                <a:cs typeface="Calibri" panose="020F0502020204030204" pitchFamily="34" charset="0"/>
              </a:rPr>
            </a:br>
            <a:endParaRPr lang="ru-RU" sz="2800" dirty="0">
              <a:solidFill>
                <a:srgbClr val="C00000"/>
              </a:solidFill>
              <a:latin typeface="Calibri" panose="020F0502020204030204" pitchFamily="34" charset="0"/>
              <a:cs typeface="Calibri" panose="020F0502020204030204" pitchFamily="34" charset="0"/>
            </a:endParaRPr>
          </a:p>
        </p:txBody>
      </p:sp>
      <p:pic>
        <p:nvPicPr>
          <p:cNvPr id="7" name="Рисунок 6">
            <a:extLst>
              <a:ext uri="{FF2B5EF4-FFF2-40B4-BE49-F238E27FC236}">
                <a16:creationId xmlns:a16="http://schemas.microsoft.com/office/drawing/2014/main" xmlns="" id="{6BCF63B8-2F35-4187-AFE1-6309A4B39915}"/>
              </a:ext>
            </a:extLst>
          </p:cNvPr>
          <p:cNvPicPr>
            <a:picLocks noChangeAspect="1"/>
          </p:cNvPicPr>
          <p:nvPr/>
        </p:nvPicPr>
        <p:blipFill>
          <a:blip r:embed="rId4"/>
          <a:stretch>
            <a:fillRect/>
          </a:stretch>
        </p:blipFill>
        <p:spPr>
          <a:xfrm>
            <a:off x="0" y="5801"/>
            <a:ext cx="1950889" cy="548688"/>
          </a:xfrm>
          <a:prstGeom prst="rect">
            <a:avLst/>
          </a:prstGeom>
        </p:spPr>
      </p:pic>
      <p:pic>
        <p:nvPicPr>
          <p:cNvPr id="4" name="Рисунок 3">
            <a:extLst>
              <a:ext uri="{FF2B5EF4-FFF2-40B4-BE49-F238E27FC236}">
                <a16:creationId xmlns:a16="http://schemas.microsoft.com/office/drawing/2014/main" xmlns="" id="{B006B84E-F09B-4204-AD5F-A2DB4E772F62}"/>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891333" y="3381110"/>
            <a:ext cx="4244099" cy="2829399"/>
          </a:xfrm>
          <a:prstGeom prst="rect">
            <a:avLst/>
          </a:prstGeom>
          <a:ln>
            <a:noFill/>
          </a:ln>
          <a:effectLst>
            <a:softEdge rad="112500"/>
          </a:effectLst>
        </p:spPr>
      </p:pic>
      <p:pic>
        <p:nvPicPr>
          <p:cNvPr id="9" name="Рисунок 8">
            <a:extLst>
              <a:ext uri="{FF2B5EF4-FFF2-40B4-BE49-F238E27FC236}">
                <a16:creationId xmlns:a16="http://schemas.microsoft.com/office/drawing/2014/main" xmlns="" id="{08F2ECF3-3C54-4B03-8623-B8DDDFC6C717}"/>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1443957" y="3756232"/>
            <a:ext cx="4245757" cy="2829399"/>
          </a:xfrm>
          <a:prstGeom prst="rect">
            <a:avLst/>
          </a:prstGeom>
          <a:ln>
            <a:noFill/>
          </a:ln>
          <a:effectLst>
            <a:softEdge rad="112500"/>
          </a:effectLst>
        </p:spPr>
      </p:pic>
      <p:sp>
        <p:nvSpPr>
          <p:cNvPr id="10" name="Прямоугольник 9">
            <a:extLst>
              <a:ext uri="{FF2B5EF4-FFF2-40B4-BE49-F238E27FC236}">
                <a16:creationId xmlns:a16="http://schemas.microsoft.com/office/drawing/2014/main" xmlns="" id="{7BAB1367-AB2B-4124-83E5-8ED9EE7F8FDD}"/>
              </a:ext>
            </a:extLst>
          </p:cNvPr>
          <p:cNvSpPr/>
          <p:nvPr/>
        </p:nvSpPr>
        <p:spPr>
          <a:xfrm>
            <a:off x="1139050" y="1259739"/>
            <a:ext cx="9504566" cy="1569660"/>
          </a:xfrm>
          <a:prstGeom prst="rect">
            <a:avLst/>
          </a:prstGeom>
        </p:spPr>
        <p:txBody>
          <a:bodyPr wrap="square">
            <a:spAutoFit/>
          </a:bodyPr>
          <a:lstStyle/>
          <a:p>
            <a:pPr algn="just">
              <a:spcBef>
                <a:spcPts val="375"/>
              </a:spcBef>
              <a:spcAft>
                <a:spcPts val="1125"/>
              </a:spcAft>
            </a:pPr>
            <a:r>
              <a:rPr lang="ru-RU" sz="2400" b="1" dirty="0" err="1">
                <a:solidFill>
                  <a:srgbClr val="C00000"/>
                </a:solidFill>
                <a:ea typeface="Times New Roman" panose="02020603050405020304" pitchFamily="18" charset="0"/>
                <a:cs typeface="Arial" panose="020B0604020202020204" pitchFamily="34" charset="0"/>
              </a:rPr>
              <a:t>Орфанные</a:t>
            </a:r>
            <a:r>
              <a:rPr lang="ru-RU" sz="2400" b="1" dirty="0">
                <a:solidFill>
                  <a:srgbClr val="C00000"/>
                </a:solidFill>
                <a:ea typeface="Times New Roman" panose="02020603050405020304" pitchFamily="18" charset="0"/>
                <a:cs typeface="Arial" panose="020B0604020202020204" pitchFamily="34" charset="0"/>
              </a:rPr>
              <a:t> заболевания </a:t>
            </a:r>
            <a:r>
              <a:rPr lang="ru-RU" sz="2400" b="1" dirty="0">
                <a:solidFill>
                  <a:srgbClr val="002060"/>
                </a:solidFill>
                <a:ea typeface="Times New Roman" panose="02020603050405020304" pitchFamily="18" charset="0"/>
                <a:cs typeface="Arial" panose="020B0604020202020204" pitchFamily="34" charset="0"/>
              </a:rPr>
              <a:t>- редкие заболевания, обнаруживаемые с невысокой частотой, угрожающие жизни или неуклонно прогрессирующие патологии, которые при отсутствии лечения могут вызвать летальный исход или привести к инвалидности</a:t>
            </a:r>
            <a:endParaRPr lang="ru-RU" sz="2400" b="1" dirty="0">
              <a:solidFill>
                <a:srgbClr val="002060"/>
              </a:solidFill>
              <a:effectLst/>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xmlns="" val="348769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xmlns="" id="{1B8ED77B-343D-4057-8BFA-FAA6B97AD80E}"/>
              </a:ext>
            </a:extLst>
          </p:cNvPr>
          <p:cNvPicPr>
            <a:picLocks noChangeAspect="1"/>
          </p:cNvPicPr>
          <p:nvPr/>
        </p:nvPicPr>
        <p:blipFill rotWithShape="1">
          <a:blip r:embed="rId3">
            <a:extLst>
              <a:ext uri="{28A0092B-C50C-407E-A947-70E740481C1C}">
                <a14:useLocalDpi xmlns:a14="http://schemas.microsoft.com/office/drawing/2010/main" xmlns="" val="0"/>
              </a:ext>
            </a:extLst>
          </a:blip>
          <a:srcRect b="3733"/>
          <a:stretch/>
        </p:blipFill>
        <p:spPr>
          <a:xfrm>
            <a:off x="0" y="0"/>
            <a:ext cx="12192000" cy="6912864"/>
          </a:xfrm>
          <a:prstGeom prst="rect">
            <a:avLst/>
          </a:prstGeom>
        </p:spPr>
      </p:pic>
      <p:sp>
        <p:nvSpPr>
          <p:cNvPr id="2" name="Заголовок 1"/>
          <p:cNvSpPr>
            <a:spLocks noGrp="1"/>
          </p:cNvSpPr>
          <p:nvPr>
            <p:ph type="title"/>
          </p:nvPr>
        </p:nvSpPr>
        <p:spPr>
          <a:xfrm>
            <a:off x="1955511" y="-214882"/>
            <a:ext cx="9436138" cy="1280064"/>
          </a:xfrm>
        </p:spPr>
        <p:txBody>
          <a:bodyPr>
            <a:normAutofit/>
          </a:bodyPr>
          <a:lstStyle/>
          <a:p>
            <a:r>
              <a:rPr lang="ru-RU" sz="2600" b="1" dirty="0">
                <a:solidFill>
                  <a:srgbClr val="C00000"/>
                </a:solidFill>
                <a:latin typeface="+mn-lt"/>
                <a:cs typeface="Arial" panose="020B0604020202020204" pitchFamily="34" charset="0"/>
              </a:rPr>
              <a:t>Периоды детского возраста -  классификация Н.П. Гундобина </a:t>
            </a:r>
          </a:p>
        </p:txBody>
      </p:sp>
      <p:sp>
        <p:nvSpPr>
          <p:cNvPr id="5" name="Объект 4">
            <a:extLst>
              <a:ext uri="{FF2B5EF4-FFF2-40B4-BE49-F238E27FC236}">
                <a16:creationId xmlns:a16="http://schemas.microsoft.com/office/drawing/2014/main" xmlns="" id="{DA5FD9F2-C0A3-4690-B430-65B7843E6B82}"/>
              </a:ext>
            </a:extLst>
          </p:cNvPr>
          <p:cNvSpPr>
            <a:spLocks noGrp="1"/>
          </p:cNvSpPr>
          <p:nvPr>
            <p:ph idx="1"/>
          </p:nvPr>
        </p:nvSpPr>
        <p:spPr>
          <a:xfrm>
            <a:off x="1452591" y="1023940"/>
            <a:ext cx="10076233" cy="4760538"/>
          </a:xfrm>
        </p:spPr>
        <p:txBody>
          <a:bodyPr>
            <a:normAutofit/>
          </a:bodyPr>
          <a:lstStyle/>
          <a:p>
            <a:pPr marL="0" indent="0">
              <a:lnSpc>
                <a:spcPct val="80000"/>
              </a:lnSpc>
              <a:buNone/>
              <a:defRPr/>
            </a:pPr>
            <a:r>
              <a:rPr lang="ru-RU" sz="2000" b="1" u="sng" dirty="0">
                <a:solidFill>
                  <a:srgbClr val="C00000"/>
                </a:solidFill>
                <a:cs typeface="Arial" panose="020B0604020202020204" pitchFamily="34" charset="0"/>
              </a:rPr>
              <a:t>Внеутробный этап:</a:t>
            </a:r>
            <a:r>
              <a:rPr lang="ru-RU" sz="2000" b="1" dirty="0">
                <a:solidFill>
                  <a:srgbClr val="C00000"/>
                </a:solidFill>
                <a:cs typeface="Arial" panose="020B0604020202020204" pitchFamily="34" charset="0"/>
              </a:rPr>
              <a:t> </a:t>
            </a:r>
          </a:p>
          <a:p>
            <a:pPr>
              <a:lnSpc>
                <a:spcPct val="80000"/>
              </a:lnSpc>
              <a:buFont typeface="Wingdings" panose="05000000000000000000" pitchFamily="2" charset="2"/>
              <a:buChar char="Ø"/>
              <a:defRPr/>
            </a:pPr>
            <a:r>
              <a:rPr lang="ru-RU" sz="2000" b="1" dirty="0">
                <a:solidFill>
                  <a:srgbClr val="002060"/>
                </a:solidFill>
                <a:cs typeface="Arial" panose="020B0604020202020204" pitchFamily="34" charset="0"/>
              </a:rPr>
              <a:t>  Период новорожденности (до 4нед жизни) </a:t>
            </a:r>
          </a:p>
          <a:p>
            <a:pPr>
              <a:lnSpc>
                <a:spcPct val="80000"/>
              </a:lnSpc>
              <a:buFont typeface="Wingdings" panose="05000000000000000000" pitchFamily="2" charset="2"/>
              <a:buChar char="Ø"/>
              <a:defRPr/>
            </a:pPr>
            <a:r>
              <a:rPr lang="ru-RU" sz="2000" b="1" dirty="0">
                <a:solidFill>
                  <a:srgbClr val="002060"/>
                </a:solidFill>
                <a:cs typeface="Arial" panose="020B0604020202020204" pitchFamily="34" charset="0"/>
              </a:rPr>
              <a:t>  Грудной возраст (до 1 года)</a:t>
            </a:r>
          </a:p>
          <a:p>
            <a:pPr>
              <a:lnSpc>
                <a:spcPct val="80000"/>
              </a:lnSpc>
              <a:buFont typeface="Wingdings" panose="05000000000000000000" pitchFamily="2" charset="2"/>
              <a:buChar char="Ø"/>
              <a:defRPr/>
            </a:pPr>
            <a:r>
              <a:rPr lang="ru-RU" sz="2000" b="1" dirty="0">
                <a:solidFill>
                  <a:srgbClr val="002060"/>
                </a:solidFill>
                <a:cs typeface="Arial" panose="020B0604020202020204" pitchFamily="34" charset="0"/>
              </a:rPr>
              <a:t>  </a:t>
            </a:r>
            <a:r>
              <a:rPr lang="ru-RU" sz="2000" b="1" dirty="0" err="1">
                <a:solidFill>
                  <a:srgbClr val="002060"/>
                </a:solidFill>
                <a:cs typeface="Arial" panose="020B0604020202020204" pitchFamily="34" charset="0"/>
              </a:rPr>
              <a:t>Преддошкольный</a:t>
            </a:r>
            <a:r>
              <a:rPr lang="ru-RU" sz="2000" b="1" dirty="0">
                <a:solidFill>
                  <a:srgbClr val="002060"/>
                </a:solidFill>
                <a:cs typeface="Arial" panose="020B0604020202020204" pitchFamily="34" charset="0"/>
              </a:rPr>
              <a:t> - ясельный (от 1 года до 3 лет)</a:t>
            </a:r>
          </a:p>
          <a:p>
            <a:pPr>
              <a:lnSpc>
                <a:spcPct val="80000"/>
              </a:lnSpc>
              <a:buFont typeface="Wingdings" panose="05000000000000000000" pitchFamily="2" charset="2"/>
              <a:buChar char="Ø"/>
              <a:defRPr/>
            </a:pPr>
            <a:r>
              <a:rPr lang="ru-RU" sz="2000" b="1" dirty="0">
                <a:solidFill>
                  <a:srgbClr val="002060"/>
                </a:solidFill>
                <a:cs typeface="Arial" panose="020B0604020202020204" pitchFamily="34" charset="0"/>
              </a:rPr>
              <a:t>  Дошкольный период (с 3 до 6 лет)</a:t>
            </a:r>
          </a:p>
          <a:p>
            <a:pPr>
              <a:lnSpc>
                <a:spcPct val="80000"/>
              </a:lnSpc>
              <a:buFont typeface="Wingdings" panose="05000000000000000000" pitchFamily="2" charset="2"/>
              <a:buChar char="Ø"/>
              <a:defRPr/>
            </a:pPr>
            <a:r>
              <a:rPr lang="ru-RU" sz="2000" b="1" dirty="0">
                <a:solidFill>
                  <a:srgbClr val="002060"/>
                </a:solidFill>
                <a:cs typeface="Arial" panose="020B0604020202020204" pitchFamily="34" charset="0"/>
              </a:rPr>
              <a:t>  Младший школьный период (с 7 до 11 лет) </a:t>
            </a:r>
          </a:p>
          <a:p>
            <a:pPr>
              <a:lnSpc>
                <a:spcPct val="80000"/>
              </a:lnSpc>
              <a:buFont typeface="Wingdings" panose="05000000000000000000" pitchFamily="2" charset="2"/>
              <a:buChar char="Ø"/>
              <a:defRPr/>
            </a:pPr>
            <a:r>
              <a:rPr lang="ru-RU" sz="2000" b="1" dirty="0">
                <a:solidFill>
                  <a:srgbClr val="002060"/>
                </a:solidFill>
                <a:cs typeface="Arial" panose="020B0604020202020204" pitchFamily="34" charset="0"/>
              </a:rPr>
              <a:t>  Старший школьный период  (с 12 до 17-18 лет)</a:t>
            </a:r>
          </a:p>
          <a:p>
            <a:pPr marL="0" indent="0">
              <a:lnSpc>
                <a:spcPct val="80000"/>
              </a:lnSpc>
              <a:buNone/>
              <a:defRPr/>
            </a:pPr>
            <a:r>
              <a:rPr lang="ru-RU" sz="2000" b="1" dirty="0">
                <a:solidFill>
                  <a:srgbClr val="002060"/>
                </a:solidFill>
                <a:cs typeface="Arial" panose="020B0604020202020204" pitchFamily="34" charset="0"/>
              </a:rPr>
              <a:t>  </a:t>
            </a:r>
            <a:r>
              <a:rPr lang="ru-RU" sz="2000" b="1" dirty="0">
                <a:solidFill>
                  <a:srgbClr val="C00000"/>
                </a:solidFill>
                <a:cs typeface="Arial" panose="020B0604020202020204" pitchFamily="34" charset="0"/>
              </a:rPr>
              <a:t>Школьный период детства:</a:t>
            </a:r>
            <a:r>
              <a:rPr lang="ru-RU" sz="2000" dirty="0">
                <a:cs typeface="Arial" panose="020B0604020202020204" pitchFamily="34" charset="0"/>
              </a:rPr>
              <a:t> </a:t>
            </a:r>
          </a:p>
          <a:p>
            <a:pPr>
              <a:lnSpc>
                <a:spcPct val="80000"/>
              </a:lnSpc>
              <a:buFont typeface="Wingdings" panose="05000000000000000000" pitchFamily="2" charset="2"/>
              <a:buChar char="Ø"/>
              <a:defRPr/>
            </a:pPr>
            <a:r>
              <a:rPr lang="ru-RU" sz="2000" b="1" dirty="0">
                <a:solidFill>
                  <a:srgbClr val="002060"/>
                </a:solidFill>
                <a:cs typeface="Arial" panose="020B0604020202020204" pitchFamily="34" charset="0"/>
              </a:rPr>
              <a:t>Младший школьный возраст (дети 7–10 лет ) </a:t>
            </a:r>
          </a:p>
          <a:p>
            <a:pPr>
              <a:lnSpc>
                <a:spcPct val="80000"/>
              </a:lnSpc>
              <a:buFont typeface="Wingdings" panose="05000000000000000000" pitchFamily="2" charset="2"/>
              <a:buChar char="Ø"/>
              <a:defRPr/>
            </a:pPr>
            <a:r>
              <a:rPr lang="ru-RU" sz="2000" b="1" dirty="0">
                <a:solidFill>
                  <a:srgbClr val="002060"/>
                </a:solidFill>
                <a:cs typeface="Arial" panose="020B0604020202020204" pitchFamily="34" charset="0"/>
              </a:rPr>
              <a:t>Средний школьный возраст (подростки 11–14 лет)</a:t>
            </a:r>
          </a:p>
          <a:p>
            <a:pPr>
              <a:lnSpc>
                <a:spcPct val="80000"/>
              </a:lnSpc>
              <a:buFont typeface="Wingdings" panose="05000000000000000000" pitchFamily="2" charset="2"/>
              <a:buChar char="Ø"/>
              <a:defRPr/>
            </a:pPr>
            <a:r>
              <a:rPr lang="ru-RU" sz="2000" b="1" dirty="0">
                <a:solidFill>
                  <a:srgbClr val="002060"/>
                </a:solidFill>
                <a:cs typeface="Arial" panose="020B0604020202020204" pitchFamily="34" charset="0"/>
              </a:rPr>
              <a:t> Старший школьный возраст –подростковый (от 14-18 лет)</a:t>
            </a:r>
          </a:p>
          <a:p>
            <a:pPr marL="0" indent="0">
              <a:buNone/>
            </a:pPr>
            <a:endParaRPr lang="ru-RU" dirty="0"/>
          </a:p>
        </p:txBody>
      </p:sp>
      <p:pic>
        <p:nvPicPr>
          <p:cNvPr id="3" name="Рисунок 2">
            <a:extLst>
              <a:ext uri="{FF2B5EF4-FFF2-40B4-BE49-F238E27FC236}">
                <a16:creationId xmlns:a16="http://schemas.microsoft.com/office/drawing/2014/main" xmlns="" id="{580DF961-3635-4457-8EC6-B82F29A01327}"/>
              </a:ext>
            </a:extLst>
          </p:cNvPr>
          <p:cNvPicPr>
            <a:picLocks noChangeAspect="1"/>
          </p:cNvPicPr>
          <p:nvPr/>
        </p:nvPicPr>
        <p:blipFill>
          <a:blip r:embed="rId4"/>
          <a:stretch>
            <a:fillRect/>
          </a:stretch>
        </p:blipFill>
        <p:spPr>
          <a:xfrm>
            <a:off x="0" y="71974"/>
            <a:ext cx="1950889" cy="548688"/>
          </a:xfrm>
          <a:prstGeom prst="rect">
            <a:avLst/>
          </a:prstGeom>
        </p:spPr>
      </p:pic>
      <p:pic>
        <p:nvPicPr>
          <p:cNvPr id="4" name="Рисунок 3">
            <a:extLst>
              <a:ext uri="{FF2B5EF4-FFF2-40B4-BE49-F238E27FC236}">
                <a16:creationId xmlns:a16="http://schemas.microsoft.com/office/drawing/2014/main" xmlns="" id="{57B789F1-47F8-43FF-9F84-C0292E861A63}"/>
              </a:ext>
            </a:extLst>
          </p:cNvPr>
          <p:cNvPicPr>
            <a:picLocks noChangeAspect="1"/>
          </p:cNvPicPr>
          <p:nvPr/>
        </p:nvPicPr>
        <p:blipFill>
          <a:blip r:embed="rId5"/>
          <a:stretch>
            <a:fillRect/>
          </a:stretch>
        </p:blipFill>
        <p:spPr>
          <a:xfrm>
            <a:off x="8317992" y="1280064"/>
            <a:ext cx="3764280" cy="2823210"/>
          </a:xfrm>
          <a:prstGeom prst="rect">
            <a:avLst/>
          </a:prstGeom>
        </p:spPr>
      </p:pic>
    </p:spTree>
    <p:extLst>
      <p:ext uri="{BB962C8B-B14F-4D97-AF65-F5344CB8AC3E}">
        <p14:creationId xmlns:p14="http://schemas.microsoft.com/office/powerpoint/2010/main" xmlns="" val="4205592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xmlns="" id="{30A7F473-05E0-4263-A613-6F5D18200A7A}"/>
              </a:ext>
            </a:extLst>
          </p:cNvPr>
          <p:cNvPicPr>
            <a:picLocks noChangeAspect="1"/>
          </p:cNvPicPr>
          <p:nvPr/>
        </p:nvPicPr>
        <p:blipFill rotWithShape="1">
          <a:blip r:embed="rId3">
            <a:extLst>
              <a:ext uri="{28A0092B-C50C-407E-A947-70E740481C1C}">
                <a14:useLocalDpi xmlns:a14="http://schemas.microsoft.com/office/drawing/2010/main" xmlns="" val="0"/>
              </a:ext>
            </a:extLst>
          </a:blip>
          <a:srcRect b="3733"/>
          <a:stretch/>
        </p:blipFill>
        <p:spPr>
          <a:xfrm>
            <a:off x="0" y="0"/>
            <a:ext cx="12192000" cy="6912864"/>
          </a:xfrm>
          <a:prstGeom prst="rect">
            <a:avLst/>
          </a:prstGeom>
        </p:spPr>
      </p:pic>
      <p:sp>
        <p:nvSpPr>
          <p:cNvPr id="9" name="Объект 8">
            <a:extLst>
              <a:ext uri="{FF2B5EF4-FFF2-40B4-BE49-F238E27FC236}">
                <a16:creationId xmlns:a16="http://schemas.microsoft.com/office/drawing/2014/main" xmlns="" id="{8E705F8A-1D09-43C2-A19F-0D265B9FC7FD}"/>
              </a:ext>
            </a:extLst>
          </p:cNvPr>
          <p:cNvSpPr>
            <a:spLocks noGrp="1"/>
          </p:cNvSpPr>
          <p:nvPr>
            <p:ph idx="1"/>
          </p:nvPr>
        </p:nvSpPr>
        <p:spPr>
          <a:xfrm>
            <a:off x="1675708" y="806474"/>
            <a:ext cx="8426450" cy="4628717"/>
          </a:xfrm>
        </p:spPr>
        <p:txBody>
          <a:bodyPr>
            <a:normAutofit/>
          </a:bodyPr>
          <a:lstStyle/>
          <a:p>
            <a:pPr marL="45720" indent="0">
              <a:buNone/>
            </a:pPr>
            <a:r>
              <a:rPr lang="ru-RU" sz="2400" b="1" dirty="0">
                <a:solidFill>
                  <a:schemeClr val="accent6">
                    <a:lumMod val="50000"/>
                  </a:schemeClr>
                </a:solidFill>
                <a:cs typeface="Arial" panose="020B0604020202020204" pitchFamily="34" charset="0"/>
              </a:rPr>
              <a:t>Грамотный уход в первый год жизни складывается из:</a:t>
            </a:r>
          </a:p>
          <a:p>
            <a:pPr>
              <a:buFont typeface="Wingdings" panose="05000000000000000000" pitchFamily="2" charset="2"/>
              <a:buChar char="Ø"/>
            </a:pPr>
            <a:r>
              <a:rPr lang="ru-RU" sz="2400" b="1" dirty="0">
                <a:solidFill>
                  <a:srgbClr val="002060"/>
                </a:solidFill>
                <a:cs typeface="Arial" panose="020B0604020202020204" pitchFamily="34" charset="0"/>
              </a:rPr>
              <a:t>режим дня </a:t>
            </a:r>
          </a:p>
          <a:p>
            <a:pPr>
              <a:buFont typeface="Wingdings" panose="05000000000000000000" pitchFamily="2" charset="2"/>
              <a:buChar char="Ø"/>
            </a:pPr>
            <a:r>
              <a:rPr lang="ru-RU" sz="2400" b="1" dirty="0">
                <a:solidFill>
                  <a:srgbClr val="002060"/>
                </a:solidFill>
                <a:cs typeface="Arial" panose="020B0604020202020204" pitchFamily="34" charset="0"/>
              </a:rPr>
              <a:t>правильное питание</a:t>
            </a:r>
          </a:p>
          <a:p>
            <a:pPr>
              <a:buFont typeface="Wingdings" panose="05000000000000000000" pitchFamily="2" charset="2"/>
              <a:buChar char="Ø"/>
            </a:pPr>
            <a:r>
              <a:rPr lang="ru-RU" sz="2400" b="1" dirty="0">
                <a:solidFill>
                  <a:srgbClr val="002060"/>
                </a:solidFill>
                <a:cs typeface="Arial" panose="020B0604020202020204" pitchFamily="34" charset="0"/>
              </a:rPr>
              <a:t>обязательные прогулки на свежем воздухе </a:t>
            </a:r>
          </a:p>
          <a:p>
            <a:pPr>
              <a:buFont typeface="Wingdings" panose="05000000000000000000" pitchFamily="2" charset="2"/>
              <a:buChar char="Ø"/>
            </a:pPr>
            <a:r>
              <a:rPr lang="ru-RU" sz="2400" b="1" dirty="0">
                <a:solidFill>
                  <a:srgbClr val="002060"/>
                </a:solidFill>
                <a:cs typeface="Arial" panose="020B0604020202020204" pitchFamily="34" charset="0"/>
              </a:rPr>
              <a:t>регулярные гигиенические процедуры </a:t>
            </a:r>
          </a:p>
          <a:p>
            <a:pPr>
              <a:buFont typeface="Wingdings" panose="05000000000000000000" pitchFamily="2" charset="2"/>
              <a:buChar char="Ø"/>
            </a:pPr>
            <a:r>
              <a:rPr lang="ru-RU" sz="2400" b="1" dirty="0">
                <a:solidFill>
                  <a:srgbClr val="002060"/>
                </a:solidFill>
                <a:cs typeface="Arial" panose="020B0604020202020204" pitchFamily="34" charset="0"/>
              </a:rPr>
              <a:t>массаж, гимнастика </a:t>
            </a:r>
          </a:p>
          <a:p>
            <a:pPr>
              <a:buFont typeface="Wingdings" panose="05000000000000000000" pitchFamily="2" charset="2"/>
              <a:buChar char="Ø"/>
            </a:pPr>
            <a:r>
              <a:rPr lang="ru-RU" sz="2400" b="1" dirty="0">
                <a:solidFill>
                  <a:srgbClr val="002060"/>
                </a:solidFill>
                <a:cs typeface="Arial" panose="020B0604020202020204" pitchFamily="34" charset="0"/>
              </a:rPr>
              <a:t>психоэмоциональный климат в семье </a:t>
            </a:r>
          </a:p>
          <a:p>
            <a:pPr>
              <a:buFont typeface="Wingdings" panose="05000000000000000000" pitchFamily="2" charset="2"/>
              <a:buChar char="Ø"/>
            </a:pPr>
            <a:r>
              <a:rPr lang="ru-RU" sz="2400" b="1" dirty="0">
                <a:solidFill>
                  <a:srgbClr val="002060"/>
                </a:solidFill>
                <a:cs typeface="Arial" panose="020B0604020202020204" pitchFamily="34" charset="0"/>
              </a:rPr>
              <a:t>наблюдения педиатра и патронаж</a:t>
            </a:r>
          </a:p>
          <a:p>
            <a:pPr>
              <a:buFont typeface="Wingdings" panose="05000000000000000000" pitchFamily="2" charset="2"/>
              <a:buChar char="Ø"/>
            </a:pPr>
            <a:r>
              <a:rPr lang="ru-RU" sz="2400" b="1" dirty="0">
                <a:solidFill>
                  <a:srgbClr val="002060"/>
                </a:solidFill>
                <a:cs typeface="Arial" panose="020B0604020202020204" pitchFamily="34" charset="0"/>
              </a:rPr>
              <a:t>образ жизни и здоровье родителей </a:t>
            </a:r>
          </a:p>
          <a:p>
            <a:pPr>
              <a:buFont typeface="Wingdings" panose="05000000000000000000" pitchFamily="2" charset="2"/>
              <a:buChar char="Ø"/>
            </a:pPr>
            <a:r>
              <a:rPr lang="ru-RU" sz="2400" b="1" dirty="0">
                <a:solidFill>
                  <a:srgbClr val="002060"/>
                </a:solidFill>
                <a:cs typeface="Arial" panose="020B0604020202020204" pitchFamily="34" charset="0"/>
              </a:rPr>
              <a:t> уход за домом </a:t>
            </a:r>
          </a:p>
          <a:p>
            <a:endParaRPr lang="ru-RU" dirty="0"/>
          </a:p>
        </p:txBody>
      </p:sp>
      <p:sp>
        <p:nvSpPr>
          <p:cNvPr id="11" name="Заголовок 1">
            <a:extLst>
              <a:ext uri="{FF2B5EF4-FFF2-40B4-BE49-F238E27FC236}">
                <a16:creationId xmlns:a16="http://schemas.microsoft.com/office/drawing/2014/main" xmlns="" id="{FB6AA592-8670-423F-B91A-A79213C037FD}"/>
              </a:ext>
            </a:extLst>
          </p:cNvPr>
          <p:cNvSpPr>
            <a:spLocks noGrp="1"/>
          </p:cNvSpPr>
          <p:nvPr>
            <p:ph type="title"/>
          </p:nvPr>
        </p:nvSpPr>
        <p:spPr>
          <a:xfrm>
            <a:off x="1950889" y="27432"/>
            <a:ext cx="9810952" cy="613063"/>
          </a:xfrm>
          <a:solidFill>
            <a:schemeClr val="bg1"/>
          </a:solidFill>
        </p:spPr>
        <p:txBody>
          <a:bodyPr>
            <a:noAutofit/>
          </a:bodyPr>
          <a:lstStyle/>
          <a:p>
            <a:pPr algn="ctr"/>
            <a:r>
              <a:rPr lang="ru-RU" sz="2800" b="1" dirty="0">
                <a:solidFill>
                  <a:srgbClr val="C00000"/>
                </a:solidFill>
                <a:latin typeface="+mn-lt"/>
                <a:cs typeface="Arial" panose="020B0604020202020204" pitchFamily="34" charset="0"/>
              </a:rPr>
              <a:t>Основы правильного ухода за ребёнком в первый год жизни</a:t>
            </a:r>
          </a:p>
        </p:txBody>
      </p:sp>
      <p:pic>
        <p:nvPicPr>
          <p:cNvPr id="12" name="Рисунок 11">
            <a:extLst>
              <a:ext uri="{FF2B5EF4-FFF2-40B4-BE49-F238E27FC236}">
                <a16:creationId xmlns:a16="http://schemas.microsoft.com/office/drawing/2014/main" xmlns="" id="{A700B62B-F6D7-447A-A0E4-2A010F73F6FE}"/>
              </a:ext>
            </a:extLst>
          </p:cNvPr>
          <p:cNvPicPr>
            <a:picLocks noChangeAspect="1"/>
          </p:cNvPicPr>
          <p:nvPr/>
        </p:nvPicPr>
        <p:blipFill>
          <a:blip r:embed="rId4"/>
          <a:stretch>
            <a:fillRect/>
          </a:stretch>
        </p:blipFill>
        <p:spPr>
          <a:xfrm>
            <a:off x="0" y="594359"/>
            <a:ext cx="1757954" cy="2368295"/>
          </a:xfrm>
          <a:prstGeom prst="rect">
            <a:avLst/>
          </a:prstGeom>
          <a:ln>
            <a:noFill/>
          </a:ln>
          <a:effectLst>
            <a:softEdge rad="112500"/>
          </a:effectLst>
        </p:spPr>
      </p:pic>
      <p:pic>
        <p:nvPicPr>
          <p:cNvPr id="3" name="Рисунок 2">
            <a:extLst>
              <a:ext uri="{FF2B5EF4-FFF2-40B4-BE49-F238E27FC236}">
                <a16:creationId xmlns:a16="http://schemas.microsoft.com/office/drawing/2014/main" xmlns="" id="{9C2194BF-B602-456B-BA4C-4C41896AC719}"/>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8313511" y="4555971"/>
            <a:ext cx="3836559" cy="2242514"/>
          </a:xfrm>
          <a:prstGeom prst="rect">
            <a:avLst/>
          </a:prstGeom>
          <a:ln>
            <a:noFill/>
          </a:ln>
          <a:effectLst>
            <a:softEdge rad="112500"/>
          </a:effectLst>
        </p:spPr>
      </p:pic>
      <p:pic>
        <p:nvPicPr>
          <p:cNvPr id="5" name="Рисунок 4">
            <a:extLst>
              <a:ext uri="{FF2B5EF4-FFF2-40B4-BE49-F238E27FC236}">
                <a16:creationId xmlns:a16="http://schemas.microsoft.com/office/drawing/2014/main" xmlns="" id="{8A164C7D-370D-461D-B01F-CB22AE5116BB}"/>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8759952" y="1123923"/>
            <a:ext cx="3432048" cy="3432048"/>
          </a:xfrm>
          <a:prstGeom prst="rect">
            <a:avLst/>
          </a:prstGeom>
        </p:spPr>
      </p:pic>
      <p:pic>
        <p:nvPicPr>
          <p:cNvPr id="10" name="Рисунок 9">
            <a:extLst>
              <a:ext uri="{FF2B5EF4-FFF2-40B4-BE49-F238E27FC236}">
                <a16:creationId xmlns:a16="http://schemas.microsoft.com/office/drawing/2014/main" xmlns="" id="{9D69E1D7-BFD4-478A-8136-D16551ACBA0B}"/>
              </a:ext>
            </a:extLst>
          </p:cNvPr>
          <p:cNvPicPr>
            <a:picLocks noChangeAspect="1"/>
          </p:cNvPicPr>
          <p:nvPr/>
        </p:nvPicPr>
        <p:blipFill>
          <a:blip r:embed="rId7"/>
          <a:stretch>
            <a:fillRect/>
          </a:stretch>
        </p:blipFill>
        <p:spPr>
          <a:xfrm>
            <a:off x="0" y="0"/>
            <a:ext cx="1950889" cy="54868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xmlns="" id="{08094590-636A-4F13-A624-F9AD810E4D4F}"/>
              </a:ext>
            </a:extLst>
          </p:cNvPr>
          <p:cNvPicPr>
            <a:picLocks noChangeAspect="1"/>
          </p:cNvPicPr>
          <p:nvPr/>
        </p:nvPicPr>
        <p:blipFill rotWithShape="1">
          <a:blip r:embed="rId3">
            <a:extLst>
              <a:ext uri="{28A0092B-C50C-407E-A947-70E740481C1C}">
                <a14:useLocalDpi xmlns:a14="http://schemas.microsoft.com/office/drawing/2010/main" xmlns="" val="0"/>
              </a:ext>
            </a:extLst>
          </a:blip>
          <a:srcRect b="3733"/>
          <a:stretch/>
        </p:blipFill>
        <p:spPr>
          <a:xfrm>
            <a:off x="0" y="0"/>
            <a:ext cx="12192000" cy="6912864"/>
          </a:xfrm>
          <a:prstGeom prst="rect">
            <a:avLst/>
          </a:prstGeom>
        </p:spPr>
      </p:pic>
      <p:pic>
        <p:nvPicPr>
          <p:cNvPr id="3" name="Рисунок 2">
            <a:extLst>
              <a:ext uri="{FF2B5EF4-FFF2-40B4-BE49-F238E27FC236}">
                <a16:creationId xmlns:a16="http://schemas.microsoft.com/office/drawing/2014/main" xmlns="" id="{B06A91FD-F3DA-4152-AE0A-D9D84A0B6059}"/>
              </a:ext>
            </a:extLst>
          </p:cNvPr>
          <p:cNvPicPr>
            <a:picLocks noChangeAspect="1"/>
          </p:cNvPicPr>
          <p:nvPr/>
        </p:nvPicPr>
        <p:blipFill>
          <a:blip r:embed="rId4"/>
          <a:stretch>
            <a:fillRect/>
          </a:stretch>
        </p:blipFill>
        <p:spPr>
          <a:xfrm>
            <a:off x="1104393" y="521208"/>
            <a:ext cx="10127487" cy="6336792"/>
          </a:xfrm>
          <a:prstGeom prst="rect">
            <a:avLst/>
          </a:prstGeom>
          <a:ln>
            <a:noFill/>
          </a:ln>
          <a:effectLst>
            <a:softEdge rad="112500"/>
          </a:effectLst>
        </p:spPr>
      </p:pic>
      <p:pic>
        <p:nvPicPr>
          <p:cNvPr id="6" name="Рисунок 5">
            <a:extLst>
              <a:ext uri="{FF2B5EF4-FFF2-40B4-BE49-F238E27FC236}">
                <a16:creationId xmlns:a16="http://schemas.microsoft.com/office/drawing/2014/main" xmlns="" id="{EB8D7386-9640-40D2-BE8D-9B8095990B60}"/>
              </a:ext>
            </a:extLst>
          </p:cNvPr>
          <p:cNvPicPr>
            <a:picLocks noChangeAspect="1"/>
          </p:cNvPicPr>
          <p:nvPr/>
        </p:nvPicPr>
        <p:blipFill>
          <a:blip r:embed="rId5"/>
          <a:stretch>
            <a:fillRect/>
          </a:stretch>
        </p:blipFill>
        <p:spPr>
          <a:xfrm>
            <a:off x="0" y="0"/>
            <a:ext cx="1950889" cy="548688"/>
          </a:xfrm>
          <a:prstGeom prst="rect">
            <a:avLst/>
          </a:prstGeom>
        </p:spPr>
      </p:pic>
    </p:spTree>
    <p:extLst>
      <p:ext uri="{BB962C8B-B14F-4D97-AF65-F5344CB8AC3E}">
        <p14:creationId xmlns:p14="http://schemas.microsoft.com/office/powerpoint/2010/main" xmlns="" val="3008711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xmlns="" id="{02A29D22-86C7-4424-9467-B7CC2745D7AD}"/>
              </a:ext>
            </a:extLst>
          </p:cNvPr>
          <p:cNvPicPr>
            <a:picLocks noChangeAspect="1"/>
          </p:cNvPicPr>
          <p:nvPr/>
        </p:nvPicPr>
        <p:blipFill rotWithShape="1">
          <a:blip r:embed="rId3">
            <a:extLst>
              <a:ext uri="{28A0092B-C50C-407E-A947-70E740481C1C}">
                <a14:useLocalDpi xmlns:a14="http://schemas.microsoft.com/office/drawing/2010/main" xmlns="" val="0"/>
              </a:ext>
            </a:extLst>
          </a:blip>
          <a:srcRect b="3733"/>
          <a:stretch/>
        </p:blipFill>
        <p:spPr>
          <a:xfrm>
            <a:off x="0" y="0"/>
            <a:ext cx="12192000" cy="6912864"/>
          </a:xfrm>
          <a:prstGeom prst="rect">
            <a:avLst/>
          </a:prstGeom>
        </p:spPr>
      </p:pic>
      <p:sp>
        <p:nvSpPr>
          <p:cNvPr id="2" name="Заголовок 1">
            <a:extLst>
              <a:ext uri="{FF2B5EF4-FFF2-40B4-BE49-F238E27FC236}">
                <a16:creationId xmlns:a16="http://schemas.microsoft.com/office/drawing/2014/main" xmlns="" id="{41D4C218-4857-49F4-9654-75A3B7C173D6}"/>
              </a:ext>
            </a:extLst>
          </p:cNvPr>
          <p:cNvSpPr>
            <a:spLocks noGrp="1"/>
          </p:cNvSpPr>
          <p:nvPr>
            <p:ph type="title"/>
          </p:nvPr>
        </p:nvSpPr>
        <p:spPr>
          <a:xfrm>
            <a:off x="648115" y="-111473"/>
            <a:ext cx="8646761" cy="1137391"/>
          </a:xfrm>
        </p:spPr>
        <p:txBody>
          <a:bodyPr>
            <a:normAutofit/>
          </a:bodyPr>
          <a:lstStyle/>
          <a:p>
            <a:pPr algn="ctr"/>
            <a:r>
              <a:rPr lang="ru-RU" sz="2800" b="1" dirty="0">
                <a:solidFill>
                  <a:srgbClr val="C00000"/>
                </a:solidFill>
                <a:latin typeface="+mn-lt"/>
                <a:cs typeface="Arial" panose="020B0604020202020204" pitchFamily="34" charset="0"/>
              </a:rPr>
              <a:t>Про грудное вскармливание</a:t>
            </a:r>
            <a:endParaRPr lang="ru-RU" sz="2800" dirty="0">
              <a:solidFill>
                <a:srgbClr val="0070C0"/>
              </a:solidFill>
              <a:latin typeface="+mn-lt"/>
              <a:cs typeface="Calibri" panose="020F0502020204030204" pitchFamily="34" charset="0"/>
            </a:endParaRPr>
          </a:p>
        </p:txBody>
      </p:sp>
      <p:sp>
        <p:nvSpPr>
          <p:cNvPr id="5" name="Прямоугольник 4">
            <a:extLst>
              <a:ext uri="{FF2B5EF4-FFF2-40B4-BE49-F238E27FC236}">
                <a16:creationId xmlns:a16="http://schemas.microsoft.com/office/drawing/2014/main" xmlns="" id="{4488C984-38CF-433D-9157-1DBA5A8B9BA0}"/>
              </a:ext>
            </a:extLst>
          </p:cNvPr>
          <p:cNvSpPr/>
          <p:nvPr/>
        </p:nvSpPr>
        <p:spPr>
          <a:xfrm>
            <a:off x="1187473" y="1313450"/>
            <a:ext cx="9506158" cy="3913059"/>
          </a:xfrm>
          <a:prstGeom prst="rect">
            <a:avLst/>
          </a:prstGeom>
        </p:spPr>
        <p:txBody>
          <a:bodyPr wrap="square">
            <a:spAutoFit/>
          </a:bodyPr>
          <a:lstStyle/>
          <a:p>
            <a:pPr marL="342900" indent="-342900">
              <a:lnSpc>
                <a:spcPct val="150000"/>
              </a:lnSpc>
              <a:buFont typeface="Wingdings" panose="05000000000000000000" pitchFamily="2" charset="2"/>
              <a:buChar char="Ø"/>
            </a:pPr>
            <a:r>
              <a:rPr lang="ru-RU" sz="2400" b="1" dirty="0">
                <a:solidFill>
                  <a:srgbClr val="002060"/>
                </a:solidFill>
                <a:cs typeface="Arial" panose="020B0604020202020204" pitchFamily="34" charset="0"/>
              </a:rPr>
              <a:t>Поддержка иммунной системы</a:t>
            </a:r>
          </a:p>
          <a:p>
            <a:pPr marL="342900" indent="-342900">
              <a:lnSpc>
                <a:spcPct val="150000"/>
              </a:lnSpc>
              <a:buFont typeface="Wingdings" panose="05000000000000000000" pitchFamily="2" charset="2"/>
              <a:buChar char="Ø"/>
            </a:pPr>
            <a:r>
              <a:rPr lang="ru-RU" sz="2400" b="1" dirty="0">
                <a:solidFill>
                  <a:srgbClr val="002060"/>
                </a:solidFill>
                <a:cs typeface="Arial" panose="020B0604020202020204" pitchFamily="34" charset="0"/>
              </a:rPr>
              <a:t>Стимуляция пищеварения</a:t>
            </a:r>
          </a:p>
          <a:p>
            <a:pPr marL="342900" indent="-342900">
              <a:lnSpc>
                <a:spcPct val="150000"/>
              </a:lnSpc>
              <a:buFont typeface="Wingdings" panose="05000000000000000000" pitchFamily="2" charset="2"/>
              <a:buChar char="Ø"/>
            </a:pPr>
            <a:r>
              <a:rPr lang="ru-RU" sz="2400" b="1" dirty="0">
                <a:solidFill>
                  <a:srgbClr val="002060"/>
                </a:solidFill>
                <a:cs typeface="Arial" panose="020B0604020202020204" pitchFamily="34" charset="0"/>
              </a:rPr>
              <a:t>Разнообразный уникальный состав</a:t>
            </a:r>
          </a:p>
          <a:p>
            <a:pPr marL="342900" indent="-342900">
              <a:lnSpc>
                <a:spcPct val="150000"/>
              </a:lnSpc>
              <a:buFont typeface="Wingdings" panose="05000000000000000000" pitchFamily="2" charset="2"/>
              <a:buChar char="Ø"/>
            </a:pPr>
            <a:r>
              <a:rPr lang="ru-RU" sz="2400" b="1" dirty="0">
                <a:solidFill>
                  <a:srgbClr val="002060"/>
                </a:solidFill>
                <a:cs typeface="Arial" panose="020B0604020202020204" pitchFamily="34" charset="0"/>
              </a:rPr>
              <a:t>Развитие мышц и дыхательной системы</a:t>
            </a:r>
          </a:p>
          <a:p>
            <a:pPr marL="342900" indent="-342900">
              <a:lnSpc>
                <a:spcPct val="150000"/>
              </a:lnSpc>
              <a:buFont typeface="Wingdings" panose="05000000000000000000" pitchFamily="2" charset="2"/>
              <a:buChar char="Ø"/>
            </a:pPr>
            <a:r>
              <a:rPr lang="ru-RU" sz="2400" b="1" dirty="0">
                <a:solidFill>
                  <a:srgbClr val="002060"/>
                </a:solidFill>
                <a:cs typeface="Arial" panose="020B0604020202020204" pitchFamily="34" charset="0"/>
              </a:rPr>
              <a:t>Состав материнского молока</a:t>
            </a:r>
          </a:p>
          <a:p>
            <a:pPr marL="342900" indent="-342900">
              <a:lnSpc>
                <a:spcPct val="150000"/>
              </a:lnSpc>
              <a:buFont typeface="Wingdings" panose="05000000000000000000" pitchFamily="2" charset="2"/>
              <a:buChar char="Ø"/>
            </a:pPr>
            <a:r>
              <a:rPr lang="ru-RU" sz="2400" b="1" dirty="0">
                <a:solidFill>
                  <a:srgbClr val="002060"/>
                </a:solidFill>
                <a:cs typeface="Arial" panose="020B0604020202020204" pitchFamily="34" charset="0"/>
              </a:rPr>
              <a:t> Помощь в защите от болезней</a:t>
            </a:r>
          </a:p>
          <a:p>
            <a:pPr marL="342900" indent="-342900">
              <a:lnSpc>
                <a:spcPct val="150000"/>
              </a:lnSpc>
              <a:buFont typeface="Wingdings" panose="05000000000000000000" pitchFamily="2" charset="2"/>
              <a:buChar char="Ø"/>
            </a:pPr>
            <a:r>
              <a:rPr lang="ru-RU" sz="2400" b="1" dirty="0">
                <a:solidFill>
                  <a:srgbClr val="002060"/>
                </a:solidFill>
                <a:cs typeface="Arial" panose="020B0604020202020204" pitchFamily="34" charset="0"/>
              </a:rPr>
              <a:t>Формирование тесной связи и чувства близости</a:t>
            </a:r>
          </a:p>
        </p:txBody>
      </p:sp>
      <p:pic>
        <p:nvPicPr>
          <p:cNvPr id="6" name="Рисунок 5">
            <a:extLst>
              <a:ext uri="{FF2B5EF4-FFF2-40B4-BE49-F238E27FC236}">
                <a16:creationId xmlns:a16="http://schemas.microsoft.com/office/drawing/2014/main" xmlns="" id="{7674FD68-9F54-419D-BB26-72694A042D76}"/>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388897" y="1512887"/>
            <a:ext cx="4803103" cy="2701746"/>
          </a:xfrm>
          <a:prstGeom prst="rect">
            <a:avLst/>
          </a:prstGeom>
          <a:ln>
            <a:noFill/>
          </a:ln>
          <a:effectLst>
            <a:softEdge rad="112500"/>
          </a:effectLst>
        </p:spPr>
      </p:pic>
      <p:pic>
        <p:nvPicPr>
          <p:cNvPr id="7" name="Рисунок 6">
            <a:extLst>
              <a:ext uri="{FF2B5EF4-FFF2-40B4-BE49-F238E27FC236}">
                <a16:creationId xmlns:a16="http://schemas.microsoft.com/office/drawing/2014/main" xmlns="" id="{6BCF63B8-2F35-4187-AFE1-6309A4B39915}"/>
              </a:ext>
            </a:extLst>
          </p:cNvPr>
          <p:cNvPicPr>
            <a:picLocks noChangeAspect="1"/>
          </p:cNvPicPr>
          <p:nvPr/>
        </p:nvPicPr>
        <p:blipFill>
          <a:blip r:embed="rId5"/>
          <a:stretch>
            <a:fillRect/>
          </a:stretch>
        </p:blipFill>
        <p:spPr>
          <a:xfrm>
            <a:off x="0" y="0"/>
            <a:ext cx="1950889" cy="548688"/>
          </a:xfrm>
          <a:prstGeom prst="rect">
            <a:avLst/>
          </a:prstGeom>
        </p:spPr>
      </p:pic>
    </p:spTree>
    <p:extLst>
      <p:ext uri="{BB962C8B-B14F-4D97-AF65-F5344CB8AC3E}">
        <p14:creationId xmlns:p14="http://schemas.microsoft.com/office/powerpoint/2010/main" xmlns="" val="33408132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xmlns="" id="{E7718022-7694-4862-ACCD-5E8A72544C5B}"/>
              </a:ext>
            </a:extLst>
          </p:cNvPr>
          <p:cNvPicPr>
            <a:picLocks noChangeAspect="1"/>
          </p:cNvPicPr>
          <p:nvPr/>
        </p:nvPicPr>
        <p:blipFill rotWithShape="1">
          <a:blip r:embed="rId3">
            <a:extLst>
              <a:ext uri="{28A0092B-C50C-407E-A947-70E740481C1C}">
                <a14:useLocalDpi xmlns:a14="http://schemas.microsoft.com/office/drawing/2010/main" xmlns="" val="0"/>
              </a:ext>
            </a:extLst>
          </a:blip>
          <a:srcRect b="3733"/>
          <a:stretch/>
        </p:blipFill>
        <p:spPr>
          <a:xfrm>
            <a:off x="0" y="0"/>
            <a:ext cx="12192000" cy="6912864"/>
          </a:xfrm>
          <a:prstGeom prst="rect">
            <a:avLst/>
          </a:prstGeom>
        </p:spPr>
      </p:pic>
      <p:sp>
        <p:nvSpPr>
          <p:cNvPr id="2" name="Заголовок 1"/>
          <p:cNvSpPr>
            <a:spLocks noGrp="1"/>
          </p:cNvSpPr>
          <p:nvPr>
            <p:ph type="title"/>
          </p:nvPr>
        </p:nvSpPr>
        <p:spPr>
          <a:xfrm>
            <a:off x="1569720" y="121180"/>
            <a:ext cx="8317634" cy="622010"/>
          </a:xfrm>
        </p:spPr>
        <p:txBody>
          <a:bodyPr>
            <a:noAutofit/>
          </a:bodyPr>
          <a:lstStyle/>
          <a:p>
            <a:pPr algn="ctr"/>
            <a:r>
              <a:rPr lang="ru-RU" sz="2800" b="1" dirty="0">
                <a:solidFill>
                  <a:srgbClr val="C00000"/>
                </a:solidFill>
                <a:latin typeface="+mn-lt"/>
                <a:cs typeface="Arial" panose="020B0604020202020204" pitchFamily="34" charset="0"/>
              </a:rPr>
              <a:t>Период раннего детства - от 1 года до 3 лет</a:t>
            </a:r>
          </a:p>
        </p:txBody>
      </p:sp>
      <p:sp>
        <p:nvSpPr>
          <p:cNvPr id="8" name="Прямоугольник 7">
            <a:extLst>
              <a:ext uri="{FF2B5EF4-FFF2-40B4-BE49-F238E27FC236}">
                <a16:creationId xmlns:a16="http://schemas.microsoft.com/office/drawing/2014/main" xmlns="" id="{C437F63B-88B5-4708-BBA9-A972A0663C0A}"/>
              </a:ext>
            </a:extLst>
          </p:cNvPr>
          <p:cNvSpPr/>
          <p:nvPr/>
        </p:nvSpPr>
        <p:spPr>
          <a:xfrm>
            <a:off x="617041" y="830263"/>
            <a:ext cx="9966960" cy="4093428"/>
          </a:xfrm>
          <a:prstGeom prst="rect">
            <a:avLst/>
          </a:prstGeom>
        </p:spPr>
        <p:txBody>
          <a:bodyPr wrap="square">
            <a:spAutoFit/>
          </a:bodyPr>
          <a:lstStyle/>
          <a:p>
            <a:pPr algn="just"/>
            <a:r>
              <a:rPr lang="ru-RU" sz="2000" b="1" dirty="0">
                <a:solidFill>
                  <a:srgbClr val="C00000"/>
                </a:solidFill>
                <a:cs typeface="Arial" panose="020B0604020202020204" pitchFamily="34" charset="0"/>
              </a:rPr>
              <a:t>Особенности периода:</a:t>
            </a:r>
          </a:p>
          <a:p>
            <a:pPr marL="342900" indent="-342900" algn="just">
              <a:buFont typeface="Wingdings" panose="05000000000000000000" pitchFamily="2" charset="2"/>
              <a:buChar char="Ø"/>
            </a:pPr>
            <a:r>
              <a:rPr lang="ru-RU" sz="2000" b="1" dirty="0">
                <a:solidFill>
                  <a:srgbClr val="002060"/>
                </a:solidFill>
                <a:cs typeface="Arial" panose="020B0604020202020204" pitchFamily="34" charset="0"/>
              </a:rPr>
              <a:t>Навыки самообслуживания </a:t>
            </a:r>
          </a:p>
          <a:p>
            <a:pPr marL="342900" indent="-342900" algn="just">
              <a:buFont typeface="Wingdings" panose="05000000000000000000" pitchFamily="2" charset="2"/>
              <a:buChar char="Ø"/>
            </a:pPr>
            <a:r>
              <a:rPr lang="ru-RU" sz="2000" b="1" dirty="0">
                <a:solidFill>
                  <a:srgbClr val="002060"/>
                </a:solidFill>
                <a:cs typeface="Arial" panose="020B0604020202020204" pitchFamily="34" charset="0"/>
              </a:rPr>
              <a:t>Гигиеническое воспитание</a:t>
            </a:r>
          </a:p>
          <a:p>
            <a:pPr marL="342900" indent="-342900" algn="just">
              <a:buFont typeface="Wingdings" panose="05000000000000000000" pitchFamily="2" charset="2"/>
              <a:buChar char="Ø"/>
            </a:pPr>
            <a:r>
              <a:rPr lang="ru-RU" sz="2000" b="1" dirty="0">
                <a:solidFill>
                  <a:srgbClr val="002060"/>
                </a:solidFill>
                <a:cs typeface="Arial" panose="020B0604020202020204" pitchFamily="34" charset="0"/>
              </a:rPr>
              <a:t>Игровая деятельность (игрушки, соответствующие требованиям к их качеству и безопасности)</a:t>
            </a:r>
          </a:p>
          <a:p>
            <a:pPr marL="342900" indent="-342900" algn="just">
              <a:buFont typeface="Wingdings" panose="05000000000000000000" pitchFamily="2" charset="2"/>
              <a:buChar char="Ø"/>
            </a:pPr>
            <a:r>
              <a:rPr lang="ru-RU" sz="2000" b="1" dirty="0">
                <a:solidFill>
                  <a:srgbClr val="002060"/>
                </a:solidFill>
                <a:cs typeface="Arial" panose="020B0604020202020204" pitchFamily="34" charset="0"/>
              </a:rPr>
              <a:t>Двигательная активность огромная (от ходьбы до бега, лазания, прыжков) - особенно у детей, перенесших перинатальную гипоксию – синдром гиперактивного ребенка</a:t>
            </a:r>
          </a:p>
          <a:p>
            <a:pPr algn="just"/>
            <a:endParaRPr lang="ru-RU" sz="2000" b="1" i="1" dirty="0">
              <a:solidFill>
                <a:schemeClr val="accent1">
                  <a:lumMod val="50000"/>
                </a:schemeClr>
              </a:solidFill>
              <a:cs typeface="Arial" panose="020B0604020202020204" pitchFamily="34" charset="0"/>
            </a:endParaRPr>
          </a:p>
          <a:p>
            <a:pPr algn="just"/>
            <a:r>
              <a:rPr lang="ru-RU" sz="2000" b="1" i="1" dirty="0">
                <a:solidFill>
                  <a:srgbClr val="C00000"/>
                </a:solidFill>
                <a:cs typeface="Arial" panose="020B0604020202020204" pitchFamily="34" charset="0"/>
              </a:rPr>
              <a:t>Отсюда резко возникающая опасность травматизма</a:t>
            </a:r>
          </a:p>
          <a:p>
            <a:pPr marL="342900" indent="-342900" algn="just">
              <a:buFont typeface="Wingdings" panose="05000000000000000000" pitchFamily="2" charset="2"/>
              <a:buChar char="Ø"/>
            </a:pPr>
            <a:r>
              <a:rPr lang="ru-RU" sz="2000" b="1" dirty="0">
                <a:solidFill>
                  <a:srgbClr val="002060"/>
                </a:solidFill>
                <a:cs typeface="Arial" panose="020B0604020202020204" pitchFamily="34" charset="0"/>
              </a:rPr>
              <a:t>Высока познавательная деятельность, причем участвуют всевозможные анализаторы, в том числе рецепторный аппарат ротовой полости</a:t>
            </a:r>
          </a:p>
          <a:p>
            <a:r>
              <a:rPr lang="ru-RU" sz="2000" b="1" i="1" dirty="0">
                <a:solidFill>
                  <a:srgbClr val="C00000"/>
                </a:solidFill>
                <a:cs typeface="Arial" panose="020B0604020202020204" pitchFamily="34" charset="0"/>
              </a:rPr>
              <a:t>     Высока частота аспирации инородных тел и «случайных» отравлений</a:t>
            </a:r>
          </a:p>
        </p:txBody>
      </p:sp>
      <p:pic>
        <p:nvPicPr>
          <p:cNvPr id="11" name="Объект 10">
            <a:extLst>
              <a:ext uri="{FF2B5EF4-FFF2-40B4-BE49-F238E27FC236}">
                <a16:creationId xmlns:a16="http://schemas.microsoft.com/office/drawing/2014/main" xmlns="" id="{20469477-39EF-4A57-9C4D-88EF7B8FD22E}"/>
              </a:ext>
            </a:extLst>
          </p:cNvPr>
          <p:cNvPicPr>
            <a:picLocks noGrp="1" noChangeAspect="1"/>
          </p:cNvPicPr>
          <p:nvPr>
            <p:ph idx="1"/>
          </p:nvPr>
        </p:nvPicPr>
        <p:blipFill rotWithShape="1">
          <a:blip r:embed="rId4"/>
          <a:srcRect l="2140" t="2897" r="4935" b="-4724"/>
          <a:stretch/>
        </p:blipFill>
        <p:spPr>
          <a:xfrm>
            <a:off x="9158576" y="4473630"/>
            <a:ext cx="3106882" cy="2560647"/>
          </a:xfrm>
          <a:prstGeom prst="rect">
            <a:avLst/>
          </a:prstGeom>
          <a:ln>
            <a:noFill/>
          </a:ln>
          <a:effectLst>
            <a:softEdge rad="112500"/>
          </a:effectLst>
        </p:spPr>
      </p:pic>
      <p:pic>
        <p:nvPicPr>
          <p:cNvPr id="5" name="Рисунок 4">
            <a:extLst>
              <a:ext uri="{FF2B5EF4-FFF2-40B4-BE49-F238E27FC236}">
                <a16:creationId xmlns:a16="http://schemas.microsoft.com/office/drawing/2014/main" xmlns="" id="{9F6B13C1-D1A9-4F41-B523-11DE583B99F5}"/>
              </a:ext>
            </a:extLst>
          </p:cNvPr>
          <p:cNvPicPr>
            <a:picLocks noChangeAspect="1"/>
          </p:cNvPicPr>
          <p:nvPr/>
        </p:nvPicPr>
        <p:blipFill>
          <a:blip r:embed="rId5"/>
          <a:stretch>
            <a:fillRect/>
          </a:stretch>
        </p:blipFill>
        <p:spPr>
          <a:xfrm>
            <a:off x="0" y="6099"/>
            <a:ext cx="1950889" cy="548688"/>
          </a:xfrm>
          <a:prstGeom prst="rect">
            <a:avLst/>
          </a:prstGeom>
        </p:spPr>
      </p:pic>
    </p:spTree>
    <p:extLst>
      <p:ext uri="{BB962C8B-B14F-4D97-AF65-F5344CB8AC3E}">
        <p14:creationId xmlns:p14="http://schemas.microsoft.com/office/powerpoint/2010/main" xmlns="" val="494635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xmlns="" id="{AFDA1872-B0EA-4078-9037-2BD35B57A05A}"/>
              </a:ext>
            </a:extLst>
          </p:cNvPr>
          <p:cNvPicPr>
            <a:picLocks noChangeAspect="1"/>
          </p:cNvPicPr>
          <p:nvPr/>
        </p:nvPicPr>
        <p:blipFill rotWithShape="1">
          <a:blip r:embed="rId3">
            <a:extLst>
              <a:ext uri="{28A0092B-C50C-407E-A947-70E740481C1C}">
                <a14:useLocalDpi xmlns:a14="http://schemas.microsoft.com/office/drawing/2010/main" xmlns="" val="0"/>
              </a:ext>
            </a:extLst>
          </a:blip>
          <a:srcRect b="3733"/>
          <a:stretch/>
        </p:blipFill>
        <p:spPr>
          <a:xfrm>
            <a:off x="0" y="0"/>
            <a:ext cx="12192000" cy="6912864"/>
          </a:xfrm>
          <a:prstGeom prst="rect">
            <a:avLst/>
          </a:prstGeom>
        </p:spPr>
      </p:pic>
      <p:sp>
        <p:nvSpPr>
          <p:cNvPr id="5" name="Объект 4">
            <a:extLst>
              <a:ext uri="{FF2B5EF4-FFF2-40B4-BE49-F238E27FC236}">
                <a16:creationId xmlns:a16="http://schemas.microsoft.com/office/drawing/2014/main" xmlns="" id="{20BA924C-2C79-4A1A-A80B-474B26F4FFCD}"/>
              </a:ext>
            </a:extLst>
          </p:cNvPr>
          <p:cNvSpPr>
            <a:spLocks noGrp="1"/>
          </p:cNvSpPr>
          <p:nvPr>
            <p:ph idx="1"/>
          </p:nvPr>
        </p:nvSpPr>
        <p:spPr>
          <a:xfrm>
            <a:off x="1394544" y="1012187"/>
            <a:ext cx="9969839" cy="4888489"/>
          </a:xfrm>
        </p:spPr>
        <p:txBody>
          <a:bodyPr/>
          <a:lstStyle/>
          <a:p>
            <a:pPr marL="0" indent="0">
              <a:buNone/>
            </a:pPr>
            <a:r>
              <a:rPr lang="ru-RU" sz="2400" b="1" dirty="0">
                <a:solidFill>
                  <a:srgbClr val="C00000"/>
                </a:solidFill>
                <a:cs typeface="Arial" panose="020B0604020202020204" pitchFamily="34" charset="0"/>
              </a:rPr>
              <a:t>Особенности периода:</a:t>
            </a:r>
          </a:p>
          <a:p>
            <a:pPr algn="just">
              <a:buFont typeface="Wingdings" panose="05000000000000000000" pitchFamily="2" charset="2"/>
              <a:buChar char="Ø"/>
            </a:pPr>
            <a:r>
              <a:rPr lang="ru-RU" sz="2400" b="1" dirty="0">
                <a:solidFill>
                  <a:srgbClr val="002060"/>
                </a:solidFill>
                <a:cs typeface="Arial" panose="020B0604020202020204" pitchFamily="34" charset="0"/>
              </a:rPr>
              <a:t>Подготовка к поступлению в детское дошкольное образовательное учреждение (ДДУ)</a:t>
            </a:r>
          </a:p>
          <a:p>
            <a:pPr algn="just">
              <a:buFont typeface="Wingdings" panose="05000000000000000000" pitchFamily="2" charset="2"/>
              <a:buChar char="Ø"/>
            </a:pPr>
            <a:r>
              <a:rPr lang="ru-RU" sz="2400" b="1" dirty="0">
                <a:solidFill>
                  <a:srgbClr val="002060"/>
                </a:solidFill>
                <a:cs typeface="Arial" panose="020B0604020202020204" pitchFamily="34" charset="0"/>
              </a:rPr>
              <a:t>Адаптация ребенка к детскому саду</a:t>
            </a:r>
          </a:p>
          <a:p>
            <a:pPr algn="just">
              <a:buFont typeface="Wingdings" panose="05000000000000000000" pitchFamily="2" charset="2"/>
              <a:buChar char="Ø"/>
            </a:pPr>
            <a:r>
              <a:rPr lang="ru-RU" sz="2400" b="1" dirty="0">
                <a:solidFill>
                  <a:srgbClr val="002060"/>
                </a:solidFill>
                <a:cs typeface="Arial" panose="020B0604020202020204" pitchFamily="34" charset="0"/>
              </a:rPr>
              <a:t>Организация режима дня</a:t>
            </a:r>
          </a:p>
          <a:p>
            <a:pPr algn="just">
              <a:buFont typeface="Wingdings" panose="05000000000000000000" pitchFamily="2" charset="2"/>
              <a:buChar char="Ø"/>
            </a:pPr>
            <a:r>
              <a:rPr lang="ru-RU" sz="2400" b="1" dirty="0">
                <a:solidFill>
                  <a:srgbClr val="002060"/>
                </a:solidFill>
                <a:cs typeface="Arial" panose="020B0604020202020204" pitchFamily="34" charset="0"/>
              </a:rPr>
              <a:t>Питание</a:t>
            </a:r>
          </a:p>
          <a:p>
            <a:pPr algn="just">
              <a:buFont typeface="Wingdings" panose="05000000000000000000" pitchFamily="2" charset="2"/>
              <a:buChar char="Ø"/>
            </a:pPr>
            <a:r>
              <a:rPr lang="ru-RU" sz="2400" b="1" dirty="0">
                <a:solidFill>
                  <a:srgbClr val="002060"/>
                </a:solidFill>
                <a:cs typeface="Arial" panose="020B0604020202020204" pitchFamily="34" charset="0"/>
              </a:rPr>
              <a:t>Профилактические прививки</a:t>
            </a:r>
          </a:p>
          <a:p>
            <a:pPr marL="0" indent="0">
              <a:buNone/>
            </a:pPr>
            <a:endParaRPr lang="ru-RU" dirty="0"/>
          </a:p>
        </p:txBody>
      </p:sp>
      <p:sp>
        <p:nvSpPr>
          <p:cNvPr id="8" name="Заголовок 7">
            <a:extLst>
              <a:ext uri="{FF2B5EF4-FFF2-40B4-BE49-F238E27FC236}">
                <a16:creationId xmlns:a16="http://schemas.microsoft.com/office/drawing/2014/main" xmlns="" id="{B1B58904-A07B-41A0-9B3B-8D4B6B747A4A}"/>
              </a:ext>
            </a:extLst>
          </p:cNvPr>
          <p:cNvSpPr>
            <a:spLocks noGrp="1"/>
          </p:cNvSpPr>
          <p:nvPr>
            <p:ph type="title"/>
          </p:nvPr>
        </p:nvSpPr>
        <p:spPr>
          <a:xfrm>
            <a:off x="2166239" y="0"/>
            <a:ext cx="8426450" cy="940955"/>
          </a:xfrm>
        </p:spPr>
        <p:txBody>
          <a:bodyPr>
            <a:normAutofit fontScale="90000"/>
          </a:bodyPr>
          <a:lstStyle/>
          <a:p>
            <a:r>
              <a:rPr lang="ru-RU" sz="2800" dirty="0">
                <a:solidFill>
                  <a:srgbClr val="0070C0"/>
                </a:solidFill>
                <a:latin typeface="Calibri" panose="020F0502020204030204" pitchFamily="34" charset="0"/>
                <a:cs typeface="Calibri" panose="020F0502020204030204" pitchFamily="34" charset="0"/>
              </a:rPr>
              <a:t/>
            </a:r>
            <a:br>
              <a:rPr lang="ru-RU" sz="2800" dirty="0">
                <a:solidFill>
                  <a:srgbClr val="0070C0"/>
                </a:solidFill>
                <a:latin typeface="Calibri" panose="020F0502020204030204" pitchFamily="34" charset="0"/>
                <a:cs typeface="Calibri" panose="020F0502020204030204" pitchFamily="34" charset="0"/>
              </a:rPr>
            </a:br>
            <a:r>
              <a:rPr lang="ru-RU" sz="2800" u="sng" dirty="0">
                <a:solidFill>
                  <a:srgbClr val="0070C0"/>
                </a:solidFill>
                <a:latin typeface="Calibri" panose="020F0502020204030204" pitchFamily="34" charset="0"/>
                <a:cs typeface="Calibri" panose="020F0502020204030204" pitchFamily="34" charset="0"/>
              </a:rPr>
              <a:t/>
            </a:r>
            <a:br>
              <a:rPr lang="ru-RU" sz="2800" u="sng" dirty="0">
                <a:solidFill>
                  <a:srgbClr val="0070C0"/>
                </a:solidFill>
                <a:latin typeface="Calibri" panose="020F0502020204030204" pitchFamily="34" charset="0"/>
                <a:cs typeface="Calibri" panose="020F0502020204030204" pitchFamily="34" charset="0"/>
              </a:rPr>
            </a:br>
            <a:r>
              <a:rPr lang="ru-RU" sz="3100" b="1" dirty="0">
                <a:solidFill>
                  <a:srgbClr val="C00000"/>
                </a:solidFill>
                <a:latin typeface="+mn-lt"/>
                <a:cs typeface="Arial" panose="020B0604020202020204" pitchFamily="34" charset="0"/>
              </a:rPr>
              <a:t>Дошкольный период от 3 до 7 лет</a:t>
            </a:r>
            <a:r>
              <a:rPr lang="ru-RU" sz="2800" dirty="0">
                <a:solidFill>
                  <a:srgbClr val="0070C0"/>
                </a:solidFill>
                <a:latin typeface="Calibri" panose="020F0502020204030204" pitchFamily="34" charset="0"/>
                <a:cs typeface="Calibri" panose="020F0502020204030204" pitchFamily="34" charset="0"/>
              </a:rPr>
              <a:t/>
            </a:r>
            <a:br>
              <a:rPr lang="ru-RU" sz="2800" dirty="0">
                <a:solidFill>
                  <a:srgbClr val="0070C0"/>
                </a:solidFill>
                <a:latin typeface="Calibri" panose="020F0502020204030204" pitchFamily="34" charset="0"/>
                <a:cs typeface="Calibri" panose="020F0502020204030204" pitchFamily="34" charset="0"/>
              </a:rPr>
            </a:br>
            <a:r>
              <a:rPr lang="ru-RU" sz="2800" dirty="0">
                <a:solidFill>
                  <a:srgbClr val="0070C0"/>
                </a:solidFill>
                <a:latin typeface="Calibri" panose="020F0502020204030204" pitchFamily="34" charset="0"/>
                <a:cs typeface="Calibri" panose="020F0502020204030204" pitchFamily="34" charset="0"/>
              </a:rPr>
              <a:t/>
            </a:r>
            <a:br>
              <a:rPr lang="ru-RU" sz="2800" dirty="0">
                <a:solidFill>
                  <a:srgbClr val="0070C0"/>
                </a:solidFill>
                <a:latin typeface="Calibri" panose="020F0502020204030204" pitchFamily="34" charset="0"/>
                <a:cs typeface="Calibri" panose="020F0502020204030204" pitchFamily="34" charset="0"/>
              </a:rPr>
            </a:br>
            <a:endParaRPr lang="ru-RU" sz="2800" dirty="0">
              <a:solidFill>
                <a:srgbClr val="0070C0"/>
              </a:solidFill>
              <a:latin typeface="Calibri" panose="020F0502020204030204" pitchFamily="34" charset="0"/>
              <a:cs typeface="Calibri" panose="020F0502020204030204" pitchFamily="34" charset="0"/>
            </a:endParaRPr>
          </a:p>
        </p:txBody>
      </p:sp>
      <p:pic>
        <p:nvPicPr>
          <p:cNvPr id="9" name="Рисунок 8">
            <a:extLst>
              <a:ext uri="{FF2B5EF4-FFF2-40B4-BE49-F238E27FC236}">
                <a16:creationId xmlns:a16="http://schemas.microsoft.com/office/drawing/2014/main" xmlns="" id="{82D75C71-1108-449D-A9A4-04DE7CF3DDFC}"/>
              </a:ext>
            </a:extLst>
          </p:cNvPr>
          <p:cNvPicPr>
            <a:picLocks noChangeAspect="1"/>
          </p:cNvPicPr>
          <p:nvPr/>
        </p:nvPicPr>
        <p:blipFill>
          <a:blip r:embed="rId4"/>
          <a:stretch>
            <a:fillRect/>
          </a:stretch>
        </p:blipFill>
        <p:spPr>
          <a:xfrm>
            <a:off x="7620000" y="2195499"/>
            <a:ext cx="4572000" cy="3046810"/>
          </a:xfrm>
          <a:prstGeom prst="rect">
            <a:avLst/>
          </a:prstGeom>
          <a:ln>
            <a:noFill/>
          </a:ln>
          <a:effectLst>
            <a:softEdge rad="112500"/>
          </a:effectLst>
        </p:spPr>
      </p:pic>
      <p:pic>
        <p:nvPicPr>
          <p:cNvPr id="6" name="Рисунок 5">
            <a:extLst>
              <a:ext uri="{FF2B5EF4-FFF2-40B4-BE49-F238E27FC236}">
                <a16:creationId xmlns:a16="http://schemas.microsoft.com/office/drawing/2014/main" xmlns="" id="{58AC4FDD-EF08-44A8-975C-4DA63AE7094F}"/>
              </a:ext>
            </a:extLst>
          </p:cNvPr>
          <p:cNvPicPr>
            <a:picLocks noChangeAspect="1"/>
          </p:cNvPicPr>
          <p:nvPr/>
        </p:nvPicPr>
        <p:blipFill>
          <a:blip r:embed="rId5"/>
          <a:stretch>
            <a:fillRect/>
          </a:stretch>
        </p:blipFill>
        <p:spPr>
          <a:xfrm>
            <a:off x="0" y="64008"/>
            <a:ext cx="1950889" cy="548688"/>
          </a:xfrm>
          <a:prstGeom prst="rect">
            <a:avLst/>
          </a:prstGeom>
        </p:spPr>
      </p:pic>
      <p:pic>
        <p:nvPicPr>
          <p:cNvPr id="4" name="Рисунок 3">
            <a:extLst>
              <a:ext uri="{FF2B5EF4-FFF2-40B4-BE49-F238E27FC236}">
                <a16:creationId xmlns:a16="http://schemas.microsoft.com/office/drawing/2014/main" xmlns="" id="{6B4BECE8-E4CE-4BB5-8664-D142EE101389}"/>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2779056" y="4189832"/>
            <a:ext cx="4840944" cy="2723031"/>
          </a:xfrm>
          <a:prstGeom prst="rect">
            <a:avLst/>
          </a:prstGeom>
          <a:ln>
            <a:noFill/>
          </a:ln>
          <a:effectLst>
            <a:softEdge rad="112500"/>
          </a:effectLst>
        </p:spPr>
      </p:pic>
    </p:spTree>
    <p:extLst>
      <p:ext uri="{BB962C8B-B14F-4D97-AF65-F5344CB8AC3E}">
        <p14:creationId xmlns:p14="http://schemas.microsoft.com/office/powerpoint/2010/main" xmlns="" val="7917262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xmlns="" id="{E03E1605-3067-49ED-A8B4-7BF933CC96D0}"/>
              </a:ext>
            </a:extLst>
          </p:cNvPr>
          <p:cNvPicPr>
            <a:picLocks noChangeAspect="1"/>
          </p:cNvPicPr>
          <p:nvPr/>
        </p:nvPicPr>
        <p:blipFill rotWithShape="1">
          <a:blip r:embed="rId3">
            <a:extLst>
              <a:ext uri="{28A0092B-C50C-407E-A947-70E740481C1C}">
                <a14:useLocalDpi xmlns:a14="http://schemas.microsoft.com/office/drawing/2010/main" xmlns="" val="0"/>
              </a:ext>
            </a:extLst>
          </a:blip>
          <a:srcRect b="3733"/>
          <a:stretch/>
        </p:blipFill>
        <p:spPr>
          <a:xfrm>
            <a:off x="0" y="0"/>
            <a:ext cx="12192000" cy="6912864"/>
          </a:xfrm>
          <a:prstGeom prst="rect">
            <a:avLst/>
          </a:prstGeom>
        </p:spPr>
      </p:pic>
      <p:sp>
        <p:nvSpPr>
          <p:cNvPr id="2" name="Заголовок 1"/>
          <p:cNvSpPr>
            <a:spLocks noGrp="1"/>
          </p:cNvSpPr>
          <p:nvPr>
            <p:ph type="title"/>
          </p:nvPr>
        </p:nvSpPr>
        <p:spPr>
          <a:xfrm>
            <a:off x="1882775" y="-94324"/>
            <a:ext cx="8426450" cy="1079210"/>
          </a:xfrm>
        </p:spPr>
        <p:txBody>
          <a:bodyPr>
            <a:normAutofit/>
          </a:bodyPr>
          <a:lstStyle/>
          <a:p>
            <a:pPr algn="ctr"/>
            <a:r>
              <a:rPr lang="ru-RU" sz="2800" b="1" dirty="0">
                <a:solidFill>
                  <a:srgbClr val="C00000"/>
                </a:solidFill>
                <a:latin typeface="+mn-lt"/>
                <a:cs typeface="Arial" panose="020B0604020202020204" pitchFamily="34" charset="0"/>
              </a:rPr>
              <a:t>Потребности детей дошкольного возраста</a:t>
            </a:r>
          </a:p>
        </p:txBody>
      </p:sp>
      <p:sp>
        <p:nvSpPr>
          <p:cNvPr id="3" name="Содержимое 2"/>
          <p:cNvSpPr>
            <a:spLocks noGrp="1"/>
          </p:cNvSpPr>
          <p:nvPr>
            <p:ph idx="1"/>
          </p:nvPr>
        </p:nvSpPr>
        <p:spPr>
          <a:xfrm>
            <a:off x="975444" y="1079210"/>
            <a:ext cx="10189380" cy="4494812"/>
          </a:xfrm>
        </p:spPr>
        <p:txBody>
          <a:bodyPr>
            <a:normAutofit/>
          </a:bodyPr>
          <a:lstStyle/>
          <a:p>
            <a:pPr algn="just">
              <a:lnSpc>
                <a:spcPct val="80000"/>
              </a:lnSpc>
              <a:buFont typeface="Wingdings" panose="05000000000000000000" pitchFamily="2" charset="2"/>
              <a:buChar char="Ø"/>
            </a:pPr>
            <a:r>
              <a:rPr lang="ru-RU" sz="2400" b="1" dirty="0">
                <a:solidFill>
                  <a:srgbClr val="002060"/>
                </a:solidFill>
                <a:cs typeface="Arial" panose="020B0604020202020204" pitchFamily="34" charset="0"/>
              </a:rPr>
              <a:t>В полноценном удовлетворении потребностей организма ребенка (сон, питание, движение, общение и т.п.)</a:t>
            </a:r>
          </a:p>
          <a:p>
            <a:pPr algn="just">
              <a:lnSpc>
                <a:spcPct val="80000"/>
              </a:lnSpc>
              <a:buFont typeface="Wingdings" panose="05000000000000000000" pitchFamily="2" charset="2"/>
              <a:buChar char="Ø"/>
            </a:pPr>
            <a:r>
              <a:rPr lang="ru-RU" sz="2400" b="1" dirty="0">
                <a:solidFill>
                  <a:srgbClr val="002060"/>
                </a:solidFill>
                <a:cs typeface="Arial" panose="020B0604020202020204" pitchFamily="34" charset="0"/>
              </a:rPr>
              <a:t> В рациональном уходе, в том числе обеспечении чистоты</a:t>
            </a:r>
          </a:p>
          <a:p>
            <a:pPr algn="just">
              <a:lnSpc>
                <a:spcPct val="80000"/>
              </a:lnSpc>
              <a:buFont typeface="Wingdings" panose="05000000000000000000" pitchFamily="2" charset="2"/>
              <a:buChar char="Ø"/>
            </a:pPr>
            <a:r>
              <a:rPr lang="ru-RU" sz="2400" b="1" dirty="0">
                <a:solidFill>
                  <a:srgbClr val="002060"/>
                </a:solidFill>
                <a:cs typeface="Arial" panose="020B0604020202020204" pitchFamily="34" charset="0"/>
              </a:rPr>
              <a:t> В вовлечении ребенка в трудовые процессы</a:t>
            </a:r>
          </a:p>
          <a:p>
            <a:pPr algn="just">
              <a:lnSpc>
                <a:spcPct val="80000"/>
              </a:lnSpc>
              <a:buFont typeface="Wingdings" panose="05000000000000000000" pitchFamily="2" charset="2"/>
              <a:buChar char="Ø"/>
            </a:pPr>
            <a:r>
              <a:rPr lang="ru-RU" sz="2400" b="1" dirty="0">
                <a:solidFill>
                  <a:srgbClr val="002060"/>
                </a:solidFill>
                <a:cs typeface="Arial" panose="020B0604020202020204" pitchFamily="34" charset="0"/>
              </a:rPr>
              <a:t> В формировании общепринятых гигиенических навыков</a:t>
            </a:r>
          </a:p>
          <a:p>
            <a:pPr algn="just">
              <a:lnSpc>
                <a:spcPct val="80000"/>
              </a:lnSpc>
              <a:buFont typeface="Wingdings" panose="05000000000000000000" pitchFamily="2" charset="2"/>
              <a:buChar char="Ø"/>
            </a:pPr>
            <a:r>
              <a:rPr lang="ru-RU" sz="2400" b="1" dirty="0">
                <a:solidFill>
                  <a:srgbClr val="002060"/>
                </a:solidFill>
                <a:cs typeface="Arial" panose="020B0604020202020204" pitchFamily="34" charset="0"/>
              </a:rPr>
              <a:t> В эмоциональном благополучии и общении</a:t>
            </a:r>
          </a:p>
          <a:p>
            <a:pPr algn="just">
              <a:lnSpc>
                <a:spcPct val="80000"/>
              </a:lnSpc>
              <a:buFont typeface="Wingdings" panose="05000000000000000000" pitchFamily="2" charset="2"/>
              <a:buChar char="Ø"/>
            </a:pPr>
            <a:r>
              <a:rPr lang="ru-RU" sz="2400" b="1" dirty="0">
                <a:solidFill>
                  <a:srgbClr val="002060"/>
                </a:solidFill>
                <a:cs typeface="Arial" panose="020B0604020202020204" pitchFamily="34" charset="0"/>
              </a:rPr>
              <a:t> В учете индивидуальных особенностей ребенка</a:t>
            </a:r>
          </a:p>
          <a:p>
            <a:pPr>
              <a:spcBef>
                <a:spcPts val="2000"/>
              </a:spcBef>
            </a:pPr>
            <a:endParaRPr lang="ru-RU" dirty="0"/>
          </a:p>
        </p:txBody>
      </p:sp>
      <p:pic>
        <p:nvPicPr>
          <p:cNvPr id="5" name="Рисунок 4">
            <a:extLst>
              <a:ext uri="{FF2B5EF4-FFF2-40B4-BE49-F238E27FC236}">
                <a16:creationId xmlns:a16="http://schemas.microsoft.com/office/drawing/2014/main" xmlns="" id="{56F76228-9D17-444E-AECC-4212C4F5B068}"/>
              </a:ext>
            </a:extLst>
          </p:cNvPr>
          <p:cNvPicPr>
            <a:picLocks noChangeAspect="1"/>
          </p:cNvPicPr>
          <p:nvPr/>
        </p:nvPicPr>
        <p:blipFill>
          <a:blip r:embed="rId4"/>
          <a:stretch>
            <a:fillRect/>
          </a:stretch>
        </p:blipFill>
        <p:spPr>
          <a:xfrm>
            <a:off x="0" y="25386"/>
            <a:ext cx="1950889" cy="548688"/>
          </a:xfrm>
          <a:prstGeom prst="rect">
            <a:avLst/>
          </a:prstGeom>
        </p:spPr>
      </p:pic>
      <p:pic>
        <p:nvPicPr>
          <p:cNvPr id="6" name="Рисунок 5">
            <a:extLst>
              <a:ext uri="{FF2B5EF4-FFF2-40B4-BE49-F238E27FC236}">
                <a16:creationId xmlns:a16="http://schemas.microsoft.com/office/drawing/2014/main" xmlns="" id="{4E040002-429E-421B-A8BA-4F89571B5413}"/>
              </a:ext>
            </a:extLst>
          </p:cNvPr>
          <p:cNvPicPr>
            <a:picLocks noChangeAspect="1"/>
          </p:cNvPicPr>
          <p:nvPr/>
        </p:nvPicPr>
        <p:blipFill>
          <a:blip r:embed="rId5" cstate="print"/>
          <a:stretch>
            <a:fillRect/>
          </a:stretch>
        </p:blipFill>
        <p:spPr>
          <a:xfrm>
            <a:off x="3935636" y="3961740"/>
            <a:ext cx="4320727" cy="2923692"/>
          </a:xfrm>
          <a:prstGeom prst="rect">
            <a:avLst/>
          </a:prstGeom>
          <a:ln>
            <a:noFill/>
          </a:ln>
          <a:effectLst>
            <a:softEdge rad="112500"/>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xmlns="" id="{4F9B356E-8DE5-464E-952D-20B5E0DDFE1D}"/>
              </a:ext>
            </a:extLst>
          </p:cNvPr>
          <p:cNvPicPr>
            <a:picLocks noChangeAspect="1"/>
          </p:cNvPicPr>
          <p:nvPr/>
        </p:nvPicPr>
        <p:blipFill rotWithShape="1">
          <a:blip r:embed="rId3">
            <a:extLst>
              <a:ext uri="{28A0092B-C50C-407E-A947-70E740481C1C}">
                <a14:useLocalDpi xmlns:a14="http://schemas.microsoft.com/office/drawing/2010/main" xmlns="" val="0"/>
              </a:ext>
            </a:extLst>
          </a:blip>
          <a:srcRect b="3733"/>
          <a:stretch/>
        </p:blipFill>
        <p:spPr>
          <a:xfrm>
            <a:off x="0" y="-27432"/>
            <a:ext cx="12192000" cy="6912864"/>
          </a:xfrm>
          <a:prstGeom prst="rect">
            <a:avLst/>
          </a:prstGeom>
        </p:spPr>
      </p:pic>
      <p:sp>
        <p:nvSpPr>
          <p:cNvPr id="2" name="Заголовок 1">
            <a:extLst>
              <a:ext uri="{FF2B5EF4-FFF2-40B4-BE49-F238E27FC236}">
                <a16:creationId xmlns:a16="http://schemas.microsoft.com/office/drawing/2014/main" xmlns="" id="{D338B50B-8BF0-05AD-0FC6-ACC46C8D40EB}"/>
              </a:ext>
            </a:extLst>
          </p:cNvPr>
          <p:cNvSpPr>
            <a:spLocks noGrp="1"/>
          </p:cNvSpPr>
          <p:nvPr>
            <p:ph type="title"/>
          </p:nvPr>
        </p:nvSpPr>
        <p:spPr>
          <a:xfrm>
            <a:off x="2019631" y="210525"/>
            <a:ext cx="8581445" cy="439972"/>
          </a:xfrm>
        </p:spPr>
        <p:txBody>
          <a:bodyPr>
            <a:noAutofit/>
          </a:bodyPr>
          <a:lstStyle/>
          <a:p>
            <a:pPr algn="ctr"/>
            <a:r>
              <a:rPr kumimoji="0" lang="ru-RU" sz="2800" b="1" i="0" u="none" strike="noStrike" kern="1200" normalizeH="0" baseline="0" noProof="0" dirty="0">
                <a:solidFill>
                  <a:srgbClr val="C00000"/>
                </a:solidFill>
                <a:uLnTx/>
                <a:uFillTx/>
                <a:latin typeface="+mn-lt"/>
                <a:ea typeface="+mj-ea"/>
                <a:cs typeface="+mj-cs"/>
              </a:rPr>
              <a:t>ЗДОРОВЬЕ ДЕТЕЙ В СОВРЕМЕННЫХ УСЛОВИЯХ</a:t>
            </a:r>
            <a:endParaRPr lang="ru-RU" sz="2800" b="1" dirty="0">
              <a:solidFill>
                <a:srgbClr val="C00000"/>
              </a:solidFill>
              <a:latin typeface="+mn-lt"/>
            </a:endParaRPr>
          </a:p>
        </p:txBody>
      </p:sp>
      <p:sp>
        <p:nvSpPr>
          <p:cNvPr id="3" name="Объект 2">
            <a:extLst>
              <a:ext uri="{FF2B5EF4-FFF2-40B4-BE49-F238E27FC236}">
                <a16:creationId xmlns:a16="http://schemas.microsoft.com/office/drawing/2014/main" xmlns="" id="{461ACE71-5322-E78A-6F78-76A1D90ED501}"/>
              </a:ext>
            </a:extLst>
          </p:cNvPr>
          <p:cNvSpPr>
            <a:spLocks noGrp="1"/>
          </p:cNvSpPr>
          <p:nvPr>
            <p:ph idx="1"/>
          </p:nvPr>
        </p:nvSpPr>
        <p:spPr>
          <a:xfrm>
            <a:off x="973401" y="1065423"/>
            <a:ext cx="6116541" cy="4038600"/>
          </a:xfrm>
        </p:spPr>
        <p:txBody>
          <a:bodyPr>
            <a:noAutofit/>
          </a:bodyPr>
          <a:lstStyle/>
          <a:p>
            <a:pPr marL="0" marR="0" lvl="0" indent="0" algn="l" defTabSz="914400" rtl="0" eaLnBrk="1" fontAlgn="auto" latinLnBrk="0" hangingPunct="1">
              <a:lnSpc>
                <a:spcPct val="120000"/>
              </a:lnSpc>
              <a:spcBef>
                <a:spcPts val="1000"/>
              </a:spcBef>
              <a:spcAft>
                <a:spcPts val="0"/>
              </a:spcAft>
              <a:buClr>
                <a:prstClr val="black"/>
              </a:buClr>
              <a:buSzTx/>
              <a:buFont typeface="Arial" panose="020B0604020202020204" pitchFamily="34" charset="0"/>
              <a:buNone/>
              <a:tabLst/>
              <a:defRPr/>
            </a:pPr>
            <a:r>
              <a:rPr lang="ru-RU" sz="2000" b="1" dirty="0">
                <a:solidFill>
                  <a:srgbClr val="002060"/>
                </a:solidFill>
                <a:cs typeface="Calibri" panose="020F0502020204030204" pitchFamily="34" charset="0"/>
              </a:rPr>
              <a:t>К категории относительно здоровых </a:t>
            </a:r>
            <a:r>
              <a:rPr kumimoji="0" lang="ru-RU" sz="2000" b="1" i="0" u="none" strike="noStrike" kern="1200" cap="none" spc="0" normalizeH="0" baseline="0" noProof="0" dirty="0">
                <a:ln>
                  <a:noFill/>
                </a:ln>
                <a:solidFill>
                  <a:srgbClr val="002060"/>
                </a:solidFill>
                <a:effectLst/>
                <a:uLnTx/>
                <a:uFillTx/>
                <a:ea typeface="+mn-ea"/>
                <a:cs typeface="Calibri" panose="020F0502020204030204" pitchFamily="34" charset="0"/>
              </a:rPr>
              <a:t>можно отнести </a:t>
            </a:r>
            <a:r>
              <a:rPr kumimoji="0" lang="ru-RU" sz="2000" b="1" i="0" u="none" strike="noStrike" kern="1200" cap="none" spc="0" normalizeH="0" baseline="0" noProof="0" dirty="0">
                <a:ln>
                  <a:noFill/>
                </a:ln>
                <a:solidFill>
                  <a:srgbClr val="C00000"/>
                </a:solidFill>
                <a:effectLst/>
                <a:uLnTx/>
                <a:uFillTx/>
                <a:ea typeface="+mn-ea"/>
                <a:cs typeface="Calibri" panose="020F0502020204030204" pitchFamily="34" charset="0"/>
              </a:rPr>
              <a:t>10 – 12%  </a:t>
            </a:r>
            <a:r>
              <a:rPr kumimoji="0" lang="ru-RU" sz="2000" b="1" i="0" u="none" strike="noStrike" kern="1200" cap="none" spc="0" normalizeH="0" baseline="0" noProof="0" dirty="0">
                <a:ln>
                  <a:noFill/>
                </a:ln>
                <a:solidFill>
                  <a:srgbClr val="002060"/>
                </a:solidFill>
                <a:effectLst/>
                <a:uLnTx/>
                <a:uFillTx/>
                <a:ea typeface="+mn-ea"/>
                <a:cs typeface="Calibri" panose="020F0502020204030204" pitchFamily="34" charset="0"/>
              </a:rPr>
              <a:t>от общего количества учащихся </a:t>
            </a:r>
          </a:p>
          <a:p>
            <a:pPr marL="0" marR="0" lvl="0" indent="0" algn="l" defTabSz="914400" rtl="0" eaLnBrk="1" fontAlgn="auto" latinLnBrk="0" hangingPunct="1">
              <a:lnSpc>
                <a:spcPct val="120000"/>
              </a:lnSpc>
              <a:spcBef>
                <a:spcPts val="1000"/>
              </a:spcBef>
              <a:spcAft>
                <a:spcPts val="0"/>
              </a:spcAft>
              <a:buClr>
                <a:prstClr val="black"/>
              </a:buClr>
              <a:buSzTx/>
              <a:buFont typeface="Arial" panose="020B0604020202020204" pitchFamily="34" charset="0"/>
              <a:buNone/>
              <a:tabLst/>
              <a:defRPr/>
            </a:pPr>
            <a:r>
              <a:rPr kumimoji="0" lang="ru-RU" sz="2000" b="1" i="0" u="none" strike="noStrike" kern="1200" cap="none" spc="0" normalizeH="0" baseline="0" noProof="0" dirty="0">
                <a:ln>
                  <a:noFill/>
                </a:ln>
                <a:solidFill>
                  <a:srgbClr val="002060"/>
                </a:solidFill>
                <a:effectLst/>
                <a:uLnTx/>
                <a:uFillTx/>
                <a:ea typeface="+mn-ea"/>
                <a:cs typeface="Calibri" panose="020F0502020204030204" pitchFamily="34" charset="0"/>
              </a:rPr>
              <a:t>Остальные</a:t>
            </a:r>
            <a:r>
              <a:rPr kumimoji="0" lang="ru-RU" sz="2000" b="1" i="0" u="none" strike="noStrike" kern="1200" cap="none" spc="0" normalizeH="0" baseline="0" noProof="0" dirty="0">
                <a:ln>
                  <a:noFill/>
                </a:ln>
                <a:solidFill>
                  <a:prstClr val="black"/>
                </a:solidFill>
                <a:effectLst/>
                <a:uLnTx/>
                <a:uFillTx/>
                <a:ea typeface="+mn-ea"/>
                <a:cs typeface="Calibri" panose="020F0502020204030204" pitchFamily="34" charset="0"/>
              </a:rPr>
              <a:t> - </a:t>
            </a:r>
            <a:r>
              <a:rPr kumimoji="0" lang="ru-RU" sz="2000" b="1" i="0" u="none" strike="noStrike" kern="1200" cap="none" spc="0" normalizeH="0" baseline="0" noProof="0" dirty="0">
                <a:ln>
                  <a:noFill/>
                </a:ln>
                <a:solidFill>
                  <a:srgbClr val="C00000"/>
                </a:solidFill>
                <a:effectLst/>
                <a:uLnTx/>
                <a:uFillTx/>
                <a:ea typeface="+mn-ea"/>
                <a:cs typeface="Calibri" panose="020F0502020204030204" pitchFamily="34" charset="0"/>
              </a:rPr>
              <a:t>85 – 90%</a:t>
            </a:r>
            <a:r>
              <a:rPr kumimoji="0" lang="ru-RU" sz="20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ru-RU" sz="2000" b="1" i="0" u="none" strike="noStrike" kern="1200" cap="none" spc="0" normalizeH="0" baseline="0" noProof="0" dirty="0">
                <a:ln>
                  <a:noFill/>
                </a:ln>
                <a:solidFill>
                  <a:srgbClr val="002060"/>
                </a:solidFill>
                <a:effectLst/>
                <a:uLnTx/>
                <a:uFillTx/>
                <a:ea typeface="+mn-ea"/>
                <a:cs typeface="Calibri" panose="020F0502020204030204" pitchFamily="34" charset="0"/>
              </a:rPr>
              <a:t>имеют проблемы и отклонения в физическом, психологическом, нервном развитии</a:t>
            </a:r>
          </a:p>
          <a:p>
            <a:pPr marL="0" marR="0" lvl="0" indent="0" algn="l" defTabSz="914400" rtl="0" eaLnBrk="1" fontAlgn="auto" latinLnBrk="0" hangingPunct="1">
              <a:lnSpc>
                <a:spcPct val="120000"/>
              </a:lnSpc>
              <a:spcBef>
                <a:spcPts val="1000"/>
              </a:spcBef>
              <a:spcAft>
                <a:spcPts val="0"/>
              </a:spcAft>
              <a:buClr>
                <a:prstClr val="black"/>
              </a:buClr>
              <a:buSzTx/>
              <a:buFont typeface="Arial" panose="020B0604020202020204" pitchFamily="34" charset="0"/>
              <a:buNone/>
              <a:tabLst/>
              <a:defRPr/>
            </a:pPr>
            <a:r>
              <a:rPr kumimoji="0" lang="ru-RU" sz="2000" b="1" i="0" u="none" strike="noStrike" kern="1200" cap="none" spc="0" normalizeH="0" baseline="0" noProof="0" dirty="0">
                <a:ln>
                  <a:noFill/>
                </a:ln>
                <a:solidFill>
                  <a:srgbClr val="002060"/>
                </a:solidFill>
                <a:effectLst/>
                <a:uLnTx/>
                <a:uFillTx/>
                <a:ea typeface="+mn-ea"/>
                <a:cs typeface="Calibri" panose="020F0502020204030204" pitchFamily="34" charset="0"/>
              </a:rPr>
              <a:t>Характер заболеваний изменяется в сторону хронических неинфекционных:</a:t>
            </a:r>
          </a:p>
          <a:p>
            <a:pPr marR="0" lvl="0" algn="l" defTabSz="914400" rtl="0" eaLnBrk="1" fontAlgn="auto" latinLnBrk="0" hangingPunct="1">
              <a:lnSpc>
                <a:spcPct val="120000"/>
              </a:lnSpc>
              <a:spcBef>
                <a:spcPts val="1000"/>
              </a:spcBef>
              <a:spcAft>
                <a:spcPts val="0"/>
              </a:spcAft>
              <a:buClr>
                <a:srgbClr val="002060"/>
              </a:buClr>
              <a:buSzTx/>
              <a:buFont typeface="Wingdings" panose="05000000000000000000" pitchFamily="2" charset="2"/>
              <a:buChar char="Ø"/>
              <a:tabLst/>
              <a:defRPr/>
            </a:pPr>
            <a:r>
              <a:rPr kumimoji="0" lang="ru-RU" sz="2000" b="1" i="0" u="none" strike="noStrike" kern="1200" cap="none" spc="0" normalizeH="0" baseline="0" noProof="0" dirty="0">
                <a:ln>
                  <a:noFill/>
                </a:ln>
                <a:solidFill>
                  <a:srgbClr val="002060"/>
                </a:solidFill>
                <a:effectLst/>
                <a:uLnTx/>
                <a:uFillTx/>
                <a:ea typeface="+mn-ea"/>
                <a:cs typeface="Calibri" panose="020F0502020204030204" pitchFamily="34" charset="0"/>
              </a:rPr>
              <a:t>Аллергических </a:t>
            </a:r>
            <a:endParaRPr lang="ru-RU" sz="2000" b="1" noProof="0" dirty="0">
              <a:solidFill>
                <a:srgbClr val="002060"/>
              </a:solidFill>
              <a:cs typeface="Calibri" panose="020F0502020204030204" pitchFamily="34" charset="0"/>
            </a:endParaRPr>
          </a:p>
          <a:p>
            <a:pPr marR="0" lvl="0" algn="l" defTabSz="914400" rtl="0" eaLnBrk="1" fontAlgn="auto" latinLnBrk="0" hangingPunct="1">
              <a:lnSpc>
                <a:spcPct val="120000"/>
              </a:lnSpc>
              <a:spcBef>
                <a:spcPts val="1000"/>
              </a:spcBef>
              <a:spcAft>
                <a:spcPts val="0"/>
              </a:spcAft>
              <a:buClr>
                <a:srgbClr val="002060"/>
              </a:buClr>
              <a:buSzTx/>
              <a:buFont typeface="Wingdings" panose="05000000000000000000" pitchFamily="2" charset="2"/>
              <a:buChar char="Ø"/>
              <a:tabLst/>
              <a:defRPr/>
            </a:pPr>
            <a:r>
              <a:rPr kumimoji="0" lang="ru-RU" sz="2000" b="1" i="0" u="none" strike="noStrike" kern="1200" cap="none" spc="0" normalizeH="0" baseline="0" noProof="0" dirty="0">
                <a:ln>
                  <a:noFill/>
                </a:ln>
                <a:solidFill>
                  <a:srgbClr val="002060"/>
                </a:solidFill>
                <a:effectLst/>
                <a:uLnTx/>
                <a:uFillTx/>
                <a:ea typeface="+mn-ea"/>
                <a:cs typeface="Calibri" panose="020F0502020204030204" pitchFamily="34" charset="0"/>
              </a:rPr>
              <a:t>Сердечно - сосудистых </a:t>
            </a:r>
          </a:p>
          <a:p>
            <a:pPr marR="0" lvl="0" algn="l" defTabSz="914400" rtl="0" eaLnBrk="1" fontAlgn="auto" latinLnBrk="0" hangingPunct="1">
              <a:lnSpc>
                <a:spcPct val="120000"/>
              </a:lnSpc>
              <a:spcBef>
                <a:spcPts val="1000"/>
              </a:spcBef>
              <a:spcAft>
                <a:spcPts val="0"/>
              </a:spcAft>
              <a:buClr>
                <a:srgbClr val="002060"/>
              </a:buClr>
              <a:buSzTx/>
              <a:buFont typeface="Wingdings" panose="05000000000000000000" pitchFamily="2" charset="2"/>
              <a:buChar char="Ø"/>
              <a:tabLst/>
              <a:defRPr/>
            </a:pPr>
            <a:r>
              <a:rPr kumimoji="0" lang="ru-RU" sz="2000" b="1" i="0" u="none" strike="noStrike" kern="1200" cap="none" spc="0" normalizeH="0" baseline="0" noProof="0" dirty="0">
                <a:ln>
                  <a:noFill/>
                </a:ln>
                <a:solidFill>
                  <a:srgbClr val="002060"/>
                </a:solidFill>
                <a:effectLst/>
                <a:uLnTx/>
                <a:uFillTx/>
                <a:ea typeface="+mn-ea"/>
                <a:cs typeface="Calibri" panose="020F0502020204030204" pitchFamily="34" charset="0"/>
              </a:rPr>
              <a:t>Онкологических </a:t>
            </a:r>
            <a:endParaRPr lang="ru-RU" sz="2000" b="1" dirty="0">
              <a:solidFill>
                <a:srgbClr val="002060"/>
              </a:solidFill>
              <a:cs typeface="Calibri" panose="020F0502020204030204" pitchFamily="34" charset="0"/>
            </a:endParaRPr>
          </a:p>
          <a:p>
            <a:pPr marR="0" lvl="0" algn="l" defTabSz="914400" rtl="0" eaLnBrk="1" fontAlgn="auto" latinLnBrk="0" hangingPunct="1">
              <a:lnSpc>
                <a:spcPct val="120000"/>
              </a:lnSpc>
              <a:spcBef>
                <a:spcPts val="1000"/>
              </a:spcBef>
              <a:spcAft>
                <a:spcPts val="0"/>
              </a:spcAft>
              <a:buClr>
                <a:srgbClr val="002060"/>
              </a:buClr>
              <a:buSzTx/>
              <a:buFont typeface="Wingdings" panose="05000000000000000000" pitchFamily="2" charset="2"/>
              <a:buChar char="Ø"/>
              <a:tabLst/>
              <a:defRPr/>
            </a:pPr>
            <a:r>
              <a:rPr kumimoji="0" lang="ru-RU" sz="2000" b="1" i="0" u="none" strike="noStrike" kern="1200" cap="none" spc="0" normalizeH="0" baseline="0" noProof="0" dirty="0">
                <a:ln>
                  <a:noFill/>
                </a:ln>
                <a:solidFill>
                  <a:srgbClr val="002060"/>
                </a:solidFill>
                <a:effectLst/>
                <a:uLnTx/>
                <a:uFillTx/>
                <a:ea typeface="+mn-ea"/>
                <a:cs typeface="Calibri" panose="020F0502020204030204" pitchFamily="34" charset="0"/>
              </a:rPr>
              <a:t> Нервно – психических</a:t>
            </a:r>
          </a:p>
          <a:p>
            <a:pPr marR="0" lvl="0" algn="l" defTabSz="914400" rtl="0" eaLnBrk="1" fontAlgn="auto" latinLnBrk="0" hangingPunct="1">
              <a:lnSpc>
                <a:spcPct val="120000"/>
              </a:lnSpc>
              <a:spcBef>
                <a:spcPts val="1000"/>
              </a:spcBef>
              <a:spcAft>
                <a:spcPts val="0"/>
              </a:spcAft>
              <a:buClr>
                <a:srgbClr val="002060"/>
              </a:buClr>
              <a:buSzTx/>
              <a:buFont typeface="Wingdings" panose="05000000000000000000" pitchFamily="2" charset="2"/>
              <a:buChar char="Ø"/>
              <a:tabLst/>
              <a:defRPr/>
            </a:pPr>
            <a:r>
              <a:rPr kumimoji="0" lang="ru-RU" sz="2000" b="1" i="0" u="none" strike="noStrike" kern="1200" cap="none" spc="0" normalizeH="0" baseline="0" noProof="0" dirty="0">
                <a:ln>
                  <a:noFill/>
                </a:ln>
                <a:solidFill>
                  <a:srgbClr val="002060"/>
                </a:solidFill>
                <a:effectLst/>
                <a:uLnTx/>
                <a:uFillTx/>
                <a:ea typeface="+mn-ea"/>
                <a:cs typeface="Calibri" panose="020F0502020204030204" pitchFamily="34" charset="0"/>
              </a:rPr>
              <a:t> Болезней органов дыхания и пр.</a:t>
            </a:r>
            <a:endParaRPr lang="ru-RU" sz="2000" dirty="0">
              <a:solidFill>
                <a:srgbClr val="002060"/>
              </a:solidFill>
            </a:endParaRPr>
          </a:p>
        </p:txBody>
      </p:sp>
      <p:pic>
        <p:nvPicPr>
          <p:cNvPr id="10" name="Рисунок 9">
            <a:extLst>
              <a:ext uri="{FF2B5EF4-FFF2-40B4-BE49-F238E27FC236}">
                <a16:creationId xmlns:a16="http://schemas.microsoft.com/office/drawing/2014/main" xmlns="" id="{C38EA722-1121-2DFB-D3BF-44CC8117C5AC}"/>
              </a:ext>
            </a:extLst>
          </p:cNvPr>
          <p:cNvPicPr>
            <a:picLocks noChangeAspect="1"/>
          </p:cNvPicPr>
          <p:nvPr/>
        </p:nvPicPr>
        <p:blipFill>
          <a:blip r:embed="rId4">
            <a:extLst>
              <a:ext uri="{BEBA8EAE-BF5A-486C-A8C5-ECC9F3942E4B}">
                <a14:imgProps xmlns:a14="http://schemas.microsoft.com/office/drawing/2010/main" xmlns="">
                  <a14:imgLayer r:embed="rId5">
                    <a14:imgEffect>
                      <a14:sharpenSoften amount="25000"/>
                    </a14:imgEffect>
                    <a14:imgEffect>
                      <a14:colorTemperature colorTemp="7200"/>
                    </a14:imgEffect>
                  </a14:imgLayer>
                </a14:imgProps>
              </a:ext>
            </a:extLst>
          </a:blip>
          <a:stretch>
            <a:fillRect/>
          </a:stretch>
        </p:blipFill>
        <p:spPr>
          <a:xfrm>
            <a:off x="7281966" y="1065423"/>
            <a:ext cx="4221451" cy="3047021"/>
          </a:xfrm>
          <a:prstGeom prst="rect">
            <a:avLst/>
          </a:prstGeom>
          <a:effectLst>
            <a:softEdge rad="317500"/>
          </a:effectLst>
        </p:spPr>
      </p:pic>
      <p:pic>
        <p:nvPicPr>
          <p:cNvPr id="5" name="Рисунок 4">
            <a:extLst>
              <a:ext uri="{FF2B5EF4-FFF2-40B4-BE49-F238E27FC236}">
                <a16:creationId xmlns:a16="http://schemas.microsoft.com/office/drawing/2014/main" xmlns="" id="{6AD6EA56-F6C2-4CAC-91C4-5CA36FB60B11}"/>
              </a:ext>
            </a:extLst>
          </p:cNvPr>
          <p:cNvPicPr>
            <a:picLocks noChangeAspect="1"/>
          </p:cNvPicPr>
          <p:nvPr/>
        </p:nvPicPr>
        <p:blipFill>
          <a:blip r:embed="rId6"/>
          <a:stretch>
            <a:fillRect/>
          </a:stretch>
        </p:blipFill>
        <p:spPr>
          <a:xfrm>
            <a:off x="0" y="82272"/>
            <a:ext cx="1950889" cy="548688"/>
          </a:xfrm>
          <a:prstGeom prst="rect">
            <a:avLst/>
          </a:prstGeom>
        </p:spPr>
      </p:pic>
    </p:spTree>
    <p:extLst>
      <p:ext uri="{BB962C8B-B14F-4D97-AF65-F5344CB8AC3E}">
        <p14:creationId xmlns:p14="http://schemas.microsoft.com/office/powerpoint/2010/main" xmlns="" val="3894935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xmlns="" id="{4E956593-73EF-4EC0-929C-2C5EDC23AB00}"/>
              </a:ext>
            </a:extLst>
          </p:cNvPr>
          <p:cNvPicPr>
            <a:picLocks noChangeAspect="1"/>
          </p:cNvPicPr>
          <p:nvPr/>
        </p:nvPicPr>
        <p:blipFill rotWithShape="1">
          <a:blip r:embed="rId3">
            <a:extLst>
              <a:ext uri="{28A0092B-C50C-407E-A947-70E740481C1C}">
                <a14:useLocalDpi xmlns:a14="http://schemas.microsoft.com/office/drawing/2010/main" xmlns="" val="0"/>
              </a:ext>
            </a:extLst>
          </a:blip>
          <a:srcRect b="3733"/>
          <a:stretch/>
        </p:blipFill>
        <p:spPr>
          <a:xfrm>
            <a:off x="0" y="-27432"/>
            <a:ext cx="12192000" cy="6912864"/>
          </a:xfrm>
          <a:prstGeom prst="rect">
            <a:avLst/>
          </a:prstGeom>
        </p:spPr>
      </p:pic>
      <p:pic>
        <p:nvPicPr>
          <p:cNvPr id="10" name="Рисунок 9">
            <a:extLst>
              <a:ext uri="{FF2B5EF4-FFF2-40B4-BE49-F238E27FC236}">
                <a16:creationId xmlns:a16="http://schemas.microsoft.com/office/drawing/2014/main" xmlns="" id="{75807FDF-37DE-4CEE-8B44-FF801ADF1F24}"/>
              </a:ext>
            </a:extLst>
          </p:cNvPr>
          <p:cNvPicPr>
            <a:picLocks noChangeAspect="1"/>
          </p:cNvPicPr>
          <p:nvPr/>
        </p:nvPicPr>
        <p:blipFill rotWithShape="1">
          <a:blip r:embed="rId4">
            <a:extLst>
              <a:ext uri="{28A0092B-C50C-407E-A947-70E740481C1C}">
                <a14:useLocalDpi xmlns:a14="http://schemas.microsoft.com/office/drawing/2010/main" xmlns="" val="0"/>
              </a:ext>
            </a:extLst>
          </a:blip>
          <a:srcRect l="20551" t="19333" r="21850" b="7599"/>
          <a:stretch/>
        </p:blipFill>
        <p:spPr>
          <a:xfrm>
            <a:off x="1607058" y="173736"/>
            <a:ext cx="8977884" cy="6510528"/>
          </a:xfrm>
          <a:prstGeom prst="rect">
            <a:avLst/>
          </a:prstGeom>
          <a:ln>
            <a:noFill/>
          </a:ln>
          <a:effectLst>
            <a:softEdge rad="112500"/>
          </a:effectLst>
        </p:spPr>
      </p:pic>
      <p:pic>
        <p:nvPicPr>
          <p:cNvPr id="3" name="Рисунок 2">
            <a:extLst>
              <a:ext uri="{FF2B5EF4-FFF2-40B4-BE49-F238E27FC236}">
                <a16:creationId xmlns:a16="http://schemas.microsoft.com/office/drawing/2014/main" xmlns="" id="{59B489D3-6757-44D3-A382-926CBCC539BF}"/>
              </a:ext>
            </a:extLst>
          </p:cNvPr>
          <p:cNvPicPr>
            <a:picLocks noChangeAspect="1"/>
          </p:cNvPicPr>
          <p:nvPr/>
        </p:nvPicPr>
        <p:blipFill>
          <a:blip r:embed="rId5"/>
          <a:stretch>
            <a:fillRect/>
          </a:stretch>
        </p:blipFill>
        <p:spPr>
          <a:xfrm>
            <a:off x="0" y="82272"/>
            <a:ext cx="1950889" cy="548688"/>
          </a:xfrm>
          <a:prstGeom prst="rect">
            <a:avLst/>
          </a:prstGeom>
        </p:spPr>
      </p:pic>
    </p:spTree>
    <p:extLst>
      <p:ext uri="{BB962C8B-B14F-4D97-AF65-F5344CB8AC3E}">
        <p14:creationId xmlns:p14="http://schemas.microsoft.com/office/powerpoint/2010/main" xmlns="" val="508848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xmlns="" id="{75C957AB-08BC-4B0A-83BA-7EE673603777}"/>
              </a:ext>
            </a:extLst>
          </p:cNvPr>
          <p:cNvPicPr>
            <a:picLocks noChangeAspect="1"/>
          </p:cNvPicPr>
          <p:nvPr/>
        </p:nvPicPr>
        <p:blipFill rotWithShape="1">
          <a:blip r:embed="rId3">
            <a:extLst>
              <a:ext uri="{28A0092B-C50C-407E-A947-70E740481C1C}">
                <a14:useLocalDpi xmlns:a14="http://schemas.microsoft.com/office/drawing/2010/main" xmlns="" val="0"/>
              </a:ext>
            </a:extLst>
          </a:blip>
          <a:srcRect b="3733"/>
          <a:stretch/>
        </p:blipFill>
        <p:spPr>
          <a:xfrm>
            <a:off x="0" y="-27442"/>
            <a:ext cx="12192000" cy="6885442"/>
          </a:xfrm>
          <a:prstGeom prst="rect">
            <a:avLst/>
          </a:prstGeom>
        </p:spPr>
      </p:pic>
      <p:sp>
        <p:nvSpPr>
          <p:cNvPr id="9" name="Текст 1">
            <a:extLst>
              <a:ext uri="{FF2B5EF4-FFF2-40B4-BE49-F238E27FC236}">
                <a16:creationId xmlns:a16="http://schemas.microsoft.com/office/drawing/2014/main" xmlns="" id="{1856F092-4EF9-44E8-A4DA-B4D49B58988F}"/>
              </a:ext>
            </a:extLst>
          </p:cNvPr>
          <p:cNvSpPr txBox="1">
            <a:spLocks/>
          </p:cNvSpPr>
          <p:nvPr/>
        </p:nvSpPr>
        <p:spPr>
          <a:xfrm>
            <a:off x="465922" y="1318447"/>
            <a:ext cx="7980220" cy="4478481"/>
          </a:xfrm>
          <a:prstGeom prst="rect">
            <a:avLst/>
          </a:prstGeom>
        </p:spPr>
        <p:txBody>
          <a:bodyPr vert="horz" lIns="91440" tIns="45720" rIns="91440" bIns="45720" rtlCol="0">
            <a:normAutofit/>
          </a:bodyPr>
          <a:lstStyle>
            <a:lvl1pPr marL="358775" indent="-358775" algn="just" defTabSz="914400" rtl="0" eaLnBrk="1" latinLnBrk="0" hangingPunct="1">
              <a:lnSpc>
                <a:spcPct val="100000"/>
              </a:lnSpc>
              <a:spcBef>
                <a:spcPts val="1000"/>
              </a:spcBef>
              <a:buClr>
                <a:schemeClr val="accent4">
                  <a:lumMod val="50000"/>
                </a:schemeClr>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17550" indent="-358775" algn="just" defTabSz="914400" rtl="0" eaLnBrk="1" latinLnBrk="0" hangingPunct="1">
              <a:lnSpc>
                <a:spcPct val="100000"/>
              </a:lnSpc>
              <a:spcBef>
                <a:spcPts val="500"/>
              </a:spcBef>
              <a:buClr>
                <a:schemeClr val="accent4">
                  <a:lumMod val="50000"/>
                </a:schemeClr>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076325" indent="-358775" algn="just" defTabSz="914400" rtl="0" eaLnBrk="1" latinLnBrk="0" hangingPunct="1">
              <a:lnSpc>
                <a:spcPct val="100000"/>
              </a:lnSpc>
              <a:spcBef>
                <a:spcPts val="500"/>
              </a:spcBef>
              <a:buClr>
                <a:schemeClr val="accent4">
                  <a:lumMod val="50000"/>
                </a:schemeClr>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3pPr>
            <a:lvl4pPr marL="1435100" indent="-358775" algn="just" defTabSz="914400" rtl="0" eaLnBrk="1" latinLnBrk="0" hangingPunct="1">
              <a:lnSpc>
                <a:spcPct val="100000"/>
              </a:lnSpc>
              <a:spcBef>
                <a:spcPts val="500"/>
              </a:spcBef>
              <a:buClr>
                <a:schemeClr val="accent4">
                  <a:lumMod val="50000"/>
                </a:schemeClr>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4pPr>
            <a:lvl5pPr marL="1793875" indent="-358775" algn="just" defTabSz="914400" rtl="0" eaLnBrk="1" latinLnBrk="0" hangingPunct="1">
              <a:lnSpc>
                <a:spcPct val="100000"/>
              </a:lnSpc>
              <a:spcBef>
                <a:spcPts val="500"/>
              </a:spcBef>
              <a:buClr>
                <a:schemeClr val="accent4">
                  <a:lumMod val="50000"/>
                </a:schemeClr>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ru-RU" b="1" dirty="0">
              <a:solidFill>
                <a:srgbClr val="000000"/>
              </a:solidFill>
            </a:endParaRPr>
          </a:p>
          <a:p>
            <a:pPr>
              <a:defRPr/>
            </a:pPr>
            <a:endParaRPr lang="ru-RU" b="1" dirty="0">
              <a:solidFill>
                <a:srgbClr val="000000"/>
              </a:solidFill>
              <a:latin typeface="Times New Roman" panose="02020603050405020304" pitchFamily="18" charset="0"/>
              <a:cs typeface="Times New Roman" panose="02020603050405020304" pitchFamily="18" charset="0"/>
            </a:endParaRPr>
          </a:p>
          <a:p>
            <a:pPr marL="0" indent="0">
              <a:buNone/>
              <a:defRPr/>
            </a:pPr>
            <a:endParaRPr lang="ru-RU" dirty="0">
              <a:solidFill>
                <a:srgbClr val="000000"/>
              </a:solidFill>
            </a:endParaRPr>
          </a:p>
        </p:txBody>
      </p:sp>
      <p:pic>
        <p:nvPicPr>
          <p:cNvPr id="2" name="Рисунок 1">
            <a:extLst>
              <a:ext uri="{FF2B5EF4-FFF2-40B4-BE49-F238E27FC236}">
                <a16:creationId xmlns:a16="http://schemas.microsoft.com/office/drawing/2014/main" xmlns="" id="{E50F0431-B406-4696-A9FA-0E837F506B54}"/>
              </a:ext>
            </a:extLst>
          </p:cNvPr>
          <p:cNvPicPr>
            <a:picLocks noChangeAspect="1"/>
          </p:cNvPicPr>
          <p:nvPr/>
        </p:nvPicPr>
        <p:blipFill>
          <a:blip r:embed="rId4"/>
          <a:stretch>
            <a:fillRect/>
          </a:stretch>
        </p:blipFill>
        <p:spPr>
          <a:xfrm>
            <a:off x="0" y="11180"/>
            <a:ext cx="1950889" cy="548688"/>
          </a:xfrm>
          <a:prstGeom prst="rect">
            <a:avLst/>
          </a:prstGeom>
        </p:spPr>
      </p:pic>
      <p:sp>
        <p:nvSpPr>
          <p:cNvPr id="4" name="Прямоугольник 3">
            <a:extLst>
              <a:ext uri="{FF2B5EF4-FFF2-40B4-BE49-F238E27FC236}">
                <a16:creationId xmlns:a16="http://schemas.microsoft.com/office/drawing/2014/main" xmlns="" id="{18D3D033-5997-4596-9C63-C8994871ECD4}"/>
              </a:ext>
            </a:extLst>
          </p:cNvPr>
          <p:cNvSpPr/>
          <p:nvPr/>
        </p:nvSpPr>
        <p:spPr>
          <a:xfrm>
            <a:off x="2039112" y="-66548"/>
            <a:ext cx="9835896" cy="1384995"/>
          </a:xfrm>
          <a:prstGeom prst="rect">
            <a:avLst/>
          </a:prstGeom>
        </p:spPr>
        <p:txBody>
          <a:bodyPr wrap="square">
            <a:spAutoFit/>
          </a:bodyPr>
          <a:lstStyle/>
          <a:p>
            <a:pPr lvl="0">
              <a:defRPr/>
            </a:pPr>
            <a:r>
              <a:rPr lang="ru-RU" sz="2800" b="1" dirty="0">
                <a:solidFill>
                  <a:srgbClr val="C00000"/>
                </a:solidFill>
                <a:cs typeface="Arial" panose="020B0604020202020204" pitchFamily="34" charset="0"/>
              </a:rPr>
              <a:t>Сохранение здоровья детей – одна из основных задач государственной политики Российской Федерации в сфере защиты интересов детства</a:t>
            </a:r>
          </a:p>
        </p:txBody>
      </p:sp>
      <p:sp>
        <p:nvSpPr>
          <p:cNvPr id="7" name="Прямоугольник 6">
            <a:extLst>
              <a:ext uri="{FF2B5EF4-FFF2-40B4-BE49-F238E27FC236}">
                <a16:creationId xmlns:a16="http://schemas.microsoft.com/office/drawing/2014/main" xmlns="" id="{62845AD6-2074-413B-84F8-8618E45C5EFB}"/>
              </a:ext>
            </a:extLst>
          </p:cNvPr>
          <p:cNvSpPr/>
          <p:nvPr/>
        </p:nvSpPr>
        <p:spPr>
          <a:xfrm>
            <a:off x="1021164" y="1096708"/>
            <a:ext cx="10536852" cy="4893647"/>
          </a:xfrm>
          <a:prstGeom prst="rect">
            <a:avLst/>
          </a:prstGeom>
        </p:spPr>
        <p:txBody>
          <a:bodyPr wrap="square">
            <a:spAutoFit/>
          </a:bodyPr>
          <a:lstStyle/>
          <a:p>
            <a:pPr lvl="0">
              <a:defRPr/>
            </a:pPr>
            <a:endParaRPr lang="ru-RU" b="1" u="sng" dirty="0">
              <a:latin typeface="Arial" panose="020B0604020202020204" pitchFamily="34" charset="0"/>
              <a:cs typeface="Arial" panose="020B0604020202020204" pitchFamily="34" charset="0"/>
            </a:endParaRPr>
          </a:p>
          <a:p>
            <a:pPr lvl="0">
              <a:defRPr/>
            </a:pPr>
            <a:r>
              <a:rPr lang="ru-RU" sz="2000" b="1" u="sng" dirty="0">
                <a:solidFill>
                  <a:srgbClr val="002060"/>
                </a:solidFill>
                <a:cs typeface="Arial" panose="020B0604020202020204" pitchFamily="34" charset="0"/>
              </a:rPr>
              <a:t>Указ Президента РФ от 17 мая 2023 г. № 358 «О Стратегии комплексной безопасности детей в Российской Федерации на период до 2030 года»</a:t>
            </a:r>
          </a:p>
          <a:p>
            <a:pPr lvl="0">
              <a:defRPr/>
            </a:pPr>
            <a:endParaRPr lang="ru-RU" sz="2000" b="1" u="sng" dirty="0">
              <a:solidFill>
                <a:srgbClr val="002060"/>
              </a:solidFill>
              <a:cs typeface="Arial" panose="020B0604020202020204" pitchFamily="34" charset="0"/>
            </a:endParaRPr>
          </a:p>
          <a:p>
            <a:pPr algn="just"/>
            <a:r>
              <a:rPr lang="ru-RU" b="1" dirty="0">
                <a:solidFill>
                  <a:srgbClr val="C00000"/>
                </a:solidFill>
                <a:cs typeface="Arial" panose="020B0604020202020204" pitchFamily="34" charset="0"/>
              </a:rPr>
              <a:t>Целями государственной политики в сфере обеспечения безопасности детей являются:</a:t>
            </a:r>
          </a:p>
          <a:p>
            <a:pPr marL="285750" indent="-285750" algn="just">
              <a:buFont typeface="Wingdings" panose="05000000000000000000" pitchFamily="2" charset="2"/>
              <a:buChar char="Ø"/>
            </a:pPr>
            <a:r>
              <a:rPr lang="ru-RU" b="1" dirty="0">
                <a:solidFill>
                  <a:srgbClr val="002060"/>
                </a:solidFill>
                <a:cs typeface="Arial" panose="020B0604020202020204" pitchFamily="34" charset="0"/>
              </a:rPr>
              <a:t>снижение уровня детской смертности и детского травматизма, сохранение здоровья детей</a:t>
            </a:r>
          </a:p>
          <a:p>
            <a:pPr marL="285750" indent="-285750" algn="just">
              <a:buFont typeface="Wingdings" panose="05000000000000000000" pitchFamily="2" charset="2"/>
              <a:buChar char="Ø"/>
            </a:pPr>
            <a:r>
              <a:rPr lang="ru-RU" b="1" dirty="0">
                <a:solidFill>
                  <a:srgbClr val="002060"/>
                </a:solidFill>
                <a:cs typeface="Arial" panose="020B0604020202020204" pitchFamily="34" charset="0"/>
              </a:rPr>
              <a:t>защита и обеспечение интересов детей и семей, имеющих детей, во всех сферах жизнедеятельности</a:t>
            </a:r>
          </a:p>
          <a:p>
            <a:pPr marL="285750" indent="-285750" algn="just">
              <a:buFont typeface="Wingdings" panose="05000000000000000000" pitchFamily="2" charset="2"/>
              <a:buChar char="Ø"/>
            </a:pPr>
            <a:r>
              <a:rPr lang="ru-RU" b="1" dirty="0">
                <a:solidFill>
                  <a:srgbClr val="002060"/>
                </a:solidFill>
                <a:cs typeface="Arial" panose="020B0604020202020204" pitchFamily="34" charset="0"/>
              </a:rPr>
              <a:t>воспитание гармонично развитой и социально ответственной личности на основе традиционных российских духовно-нравственных ценностей, исторических и национально-культурных традиций</a:t>
            </a:r>
          </a:p>
          <a:p>
            <a:pPr lvl="0">
              <a:defRPr/>
            </a:pPr>
            <a:endParaRPr lang="ru-RU" dirty="0">
              <a:latin typeface="Arial" panose="020B0604020202020204" pitchFamily="34" charset="0"/>
              <a:cs typeface="Arial" panose="020B0604020202020204" pitchFamily="34" charset="0"/>
            </a:endParaRPr>
          </a:p>
          <a:p>
            <a:pPr lvl="0">
              <a:defRPr/>
            </a:pPr>
            <a:endParaRPr lang="ru-RU" dirty="0"/>
          </a:p>
          <a:p>
            <a:pPr lvl="0">
              <a:defRPr/>
            </a:pPr>
            <a:endParaRPr lang="ru-RU" dirty="0"/>
          </a:p>
          <a:p>
            <a:pPr lvl="0">
              <a:defRPr/>
            </a:pPr>
            <a:endParaRPr lang="ru-RU" dirty="0">
              <a:solidFill>
                <a:srgbClr val="C00000"/>
              </a:solidFill>
            </a:endParaRPr>
          </a:p>
          <a:p>
            <a:pPr lvl="0">
              <a:defRPr/>
            </a:pPr>
            <a:endParaRPr lang="ru-RU" b="1" u="sng" dirty="0"/>
          </a:p>
          <a:p>
            <a:pPr lvl="0">
              <a:defRPr/>
            </a:pPr>
            <a:endParaRPr lang="ru-RU" dirty="0"/>
          </a:p>
          <a:p>
            <a:pPr lvl="0">
              <a:defRPr/>
            </a:pPr>
            <a:endParaRPr lang="ru-RU" b="1" u="sng" dirty="0"/>
          </a:p>
        </p:txBody>
      </p:sp>
      <p:pic>
        <p:nvPicPr>
          <p:cNvPr id="5" name="Рисунок 4">
            <a:extLst>
              <a:ext uri="{FF2B5EF4-FFF2-40B4-BE49-F238E27FC236}">
                <a16:creationId xmlns:a16="http://schemas.microsoft.com/office/drawing/2014/main" xmlns="" id="{4B0AB22E-5003-4871-9B6C-04A997532318}"/>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322362" y="4069521"/>
            <a:ext cx="5934456" cy="2788479"/>
          </a:xfrm>
          <a:prstGeom prst="rect">
            <a:avLst/>
          </a:prstGeom>
          <a:ln>
            <a:noFill/>
          </a:ln>
          <a:effectLst>
            <a:softEdge rad="112500"/>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xmlns="" id="{4B4B4FE0-22F4-4388-AB49-764706018316}"/>
              </a:ext>
            </a:extLst>
          </p:cNvPr>
          <p:cNvPicPr>
            <a:picLocks noChangeAspect="1"/>
          </p:cNvPicPr>
          <p:nvPr/>
        </p:nvPicPr>
        <p:blipFill rotWithShape="1">
          <a:blip r:embed="rId3">
            <a:extLst>
              <a:ext uri="{28A0092B-C50C-407E-A947-70E740481C1C}">
                <a14:useLocalDpi xmlns:a14="http://schemas.microsoft.com/office/drawing/2010/main" xmlns="" val="0"/>
              </a:ext>
            </a:extLst>
          </a:blip>
          <a:srcRect b="3733"/>
          <a:stretch/>
        </p:blipFill>
        <p:spPr>
          <a:xfrm>
            <a:off x="0" y="-27432"/>
            <a:ext cx="12192000" cy="6912864"/>
          </a:xfrm>
          <a:prstGeom prst="rect">
            <a:avLst/>
          </a:prstGeom>
        </p:spPr>
      </p:pic>
      <p:pic>
        <p:nvPicPr>
          <p:cNvPr id="3" name="Рисунок 2">
            <a:extLst>
              <a:ext uri="{FF2B5EF4-FFF2-40B4-BE49-F238E27FC236}">
                <a16:creationId xmlns:a16="http://schemas.microsoft.com/office/drawing/2014/main" xmlns="" id="{59B489D3-6757-44D3-A382-926CBCC539BF}"/>
              </a:ext>
            </a:extLst>
          </p:cNvPr>
          <p:cNvPicPr>
            <a:picLocks noChangeAspect="1"/>
          </p:cNvPicPr>
          <p:nvPr/>
        </p:nvPicPr>
        <p:blipFill>
          <a:blip r:embed="rId4"/>
          <a:stretch>
            <a:fillRect/>
          </a:stretch>
        </p:blipFill>
        <p:spPr>
          <a:xfrm>
            <a:off x="0" y="82272"/>
            <a:ext cx="1950889" cy="548688"/>
          </a:xfrm>
          <a:prstGeom prst="rect">
            <a:avLst/>
          </a:prstGeom>
        </p:spPr>
      </p:pic>
      <p:sp>
        <p:nvSpPr>
          <p:cNvPr id="2" name="Прямоугольник 1">
            <a:extLst>
              <a:ext uri="{FF2B5EF4-FFF2-40B4-BE49-F238E27FC236}">
                <a16:creationId xmlns:a16="http://schemas.microsoft.com/office/drawing/2014/main" xmlns="" id="{45BB0195-D782-4B39-A765-9BA79AE631D5}"/>
              </a:ext>
            </a:extLst>
          </p:cNvPr>
          <p:cNvSpPr/>
          <p:nvPr/>
        </p:nvSpPr>
        <p:spPr>
          <a:xfrm>
            <a:off x="758952" y="630960"/>
            <a:ext cx="11219689" cy="3970318"/>
          </a:xfrm>
          <a:prstGeom prst="rect">
            <a:avLst/>
          </a:prstGeom>
        </p:spPr>
        <p:txBody>
          <a:bodyPr wrap="square">
            <a:spAutoFit/>
          </a:bodyPr>
          <a:lstStyle/>
          <a:p>
            <a:pPr marL="285750" indent="-285750">
              <a:buFont typeface="Wingdings" panose="05000000000000000000" pitchFamily="2" charset="2"/>
              <a:buChar char="Ø"/>
            </a:pPr>
            <a:r>
              <a:rPr lang="ru-RU" sz="1400" b="1" dirty="0">
                <a:solidFill>
                  <a:srgbClr val="002060"/>
                </a:solidFill>
              </a:rPr>
              <a:t>Важную роль в формировании здорового организма подростка играет и правильное питание, которое включает в себя витамины и микроэлементы</a:t>
            </a:r>
          </a:p>
          <a:p>
            <a:pPr marL="285750" indent="-285750">
              <a:buFont typeface="Wingdings" panose="05000000000000000000" pitchFamily="2" charset="2"/>
              <a:buChar char="Ø"/>
            </a:pPr>
            <a:r>
              <a:rPr lang="ru-RU" sz="1400" b="1" dirty="0">
                <a:solidFill>
                  <a:srgbClr val="002060"/>
                </a:solidFill>
              </a:rPr>
              <a:t>Для нормального развития подросткового организма важна гигиена. Соблюдение подростком правил личной гигиены препятствует появлению различных воспалительных процессов в его организме, которые могут привести к серьезным проблемам со здоровьем</a:t>
            </a:r>
          </a:p>
          <a:p>
            <a:pPr marL="285750" indent="-285750">
              <a:buFont typeface="Wingdings" panose="05000000000000000000" pitchFamily="2" charset="2"/>
              <a:buChar char="Ø"/>
            </a:pPr>
            <a:r>
              <a:rPr lang="ru-RU" sz="1400" b="1" dirty="0">
                <a:solidFill>
                  <a:srgbClr val="002060"/>
                </a:solidFill>
              </a:rPr>
              <a:t>Физические упражнения необходимы и для сохранения осанки ребенка, так как очень часто у детей подросткового возраста развивается сколиоз. Физкультура и спорт особенно важны для подростка еще и потому, что в старших классах ребенок проводит слишком много времени неподвижно за учебниками либо за монитором и в школе, и дома в связи с интенсивной учебной деятельности. Поэтому так важно следить за тем, чтобы подросток переключался с умственной деятельности на физическую активность или на спокойный расслабленный отдых</a:t>
            </a:r>
          </a:p>
          <a:p>
            <a:pPr marL="285750" indent="-285750">
              <a:buFont typeface="Wingdings" panose="05000000000000000000" pitchFamily="2" charset="2"/>
              <a:buChar char="Ø"/>
            </a:pPr>
            <a:r>
              <a:rPr lang="ru-RU" sz="1400" b="1" dirty="0">
                <a:solidFill>
                  <a:srgbClr val="002060"/>
                </a:solidFill>
              </a:rPr>
              <a:t>Ухудшение физического здоровья и эмоционального состояния ребенка может быть связано с несоблюдением режима дня. Специалисты считают соблюдение режима дня лучшей мерой, предупреждающей возникновение излишней возбудимости подростка и его раздражительности. Родителям важно следить за тем, чтобы подросток больше гулял на свежем воздухе, не засиживался допоздна перед экраном телевизора, компьютера или мобильного телефона, вовремя ложился спать</a:t>
            </a:r>
          </a:p>
          <a:p>
            <a:pPr marL="285750" indent="-285750">
              <a:buFont typeface="Wingdings" panose="05000000000000000000" pitchFamily="2" charset="2"/>
              <a:buChar char="Ø"/>
            </a:pPr>
            <a:r>
              <a:rPr lang="ru-RU" sz="1400" b="1" dirty="0">
                <a:solidFill>
                  <a:srgbClr val="002060"/>
                </a:solidFill>
              </a:rPr>
              <a:t>Эмоциональная нестабильность подростков и их комплексы, которые часто проявляются в этот период, приводят к развитию таких серьезных психических заболеваний как депрессия, расстройства пищевого поведения (анорексия, булимия). Поэтому очень важно заботиться не только о физическом, но и о психологическом здоровье подростков. Поддержка и забота нужны подросткам не меньше, а то и больше, чем грудным и маленьким детям</a:t>
            </a:r>
          </a:p>
          <a:p>
            <a:endParaRPr lang="ru-RU" sz="1400" dirty="0"/>
          </a:p>
        </p:txBody>
      </p:sp>
      <p:sp>
        <p:nvSpPr>
          <p:cNvPr id="4" name="Прямоугольник 3">
            <a:extLst>
              <a:ext uri="{FF2B5EF4-FFF2-40B4-BE49-F238E27FC236}">
                <a16:creationId xmlns:a16="http://schemas.microsoft.com/office/drawing/2014/main" xmlns="" id="{07ACDE4B-D0BB-4AB4-8DC5-3490D52C9B44}"/>
              </a:ext>
            </a:extLst>
          </p:cNvPr>
          <p:cNvSpPr/>
          <p:nvPr/>
        </p:nvSpPr>
        <p:spPr>
          <a:xfrm>
            <a:off x="2599944" y="171950"/>
            <a:ext cx="8244840" cy="369332"/>
          </a:xfrm>
          <a:prstGeom prst="rect">
            <a:avLst/>
          </a:prstGeom>
        </p:spPr>
        <p:txBody>
          <a:bodyPr wrap="square">
            <a:spAutoFit/>
          </a:bodyPr>
          <a:lstStyle/>
          <a:p>
            <a:r>
              <a:rPr lang="ru-RU" b="1" dirty="0">
                <a:solidFill>
                  <a:srgbClr val="C00000"/>
                </a:solidFill>
              </a:rPr>
              <a:t>Особенности физического и психического развития подростков</a:t>
            </a:r>
          </a:p>
        </p:txBody>
      </p:sp>
      <p:pic>
        <p:nvPicPr>
          <p:cNvPr id="6" name="Рисунок 5">
            <a:extLst>
              <a:ext uri="{FF2B5EF4-FFF2-40B4-BE49-F238E27FC236}">
                <a16:creationId xmlns:a16="http://schemas.microsoft.com/office/drawing/2014/main" xmlns="" id="{AD9FB66A-7CD9-4DA0-BA60-23F0C3E01D03}"/>
              </a:ext>
            </a:extLst>
          </p:cNvPr>
          <p:cNvPicPr>
            <a:picLocks noChangeAspect="1"/>
          </p:cNvPicPr>
          <p:nvPr/>
        </p:nvPicPr>
        <p:blipFill>
          <a:blip r:embed="rId5"/>
          <a:stretch>
            <a:fillRect/>
          </a:stretch>
        </p:blipFill>
        <p:spPr>
          <a:xfrm>
            <a:off x="585246" y="4687085"/>
            <a:ext cx="3691128" cy="2076260"/>
          </a:xfrm>
          <a:prstGeom prst="rect">
            <a:avLst/>
          </a:prstGeom>
          <a:ln>
            <a:noFill/>
          </a:ln>
          <a:effectLst>
            <a:softEdge rad="112500"/>
          </a:effectLst>
        </p:spPr>
      </p:pic>
      <p:pic>
        <p:nvPicPr>
          <p:cNvPr id="7" name="Рисунок 6">
            <a:extLst>
              <a:ext uri="{FF2B5EF4-FFF2-40B4-BE49-F238E27FC236}">
                <a16:creationId xmlns:a16="http://schemas.microsoft.com/office/drawing/2014/main" xmlns="" id="{C03A60C6-7002-4F6C-A509-7ED467411A8A}"/>
              </a:ext>
            </a:extLst>
          </p:cNvPr>
          <p:cNvPicPr>
            <a:picLocks noChangeAspect="1"/>
          </p:cNvPicPr>
          <p:nvPr/>
        </p:nvPicPr>
        <p:blipFill>
          <a:blip r:embed="rId6"/>
          <a:stretch>
            <a:fillRect/>
          </a:stretch>
        </p:blipFill>
        <p:spPr>
          <a:xfrm>
            <a:off x="7864632" y="4609791"/>
            <a:ext cx="3763488" cy="2076260"/>
          </a:xfrm>
          <a:prstGeom prst="rect">
            <a:avLst/>
          </a:prstGeom>
          <a:ln>
            <a:noFill/>
          </a:ln>
          <a:effectLst>
            <a:softEdge rad="112500"/>
          </a:effectLst>
        </p:spPr>
      </p:pic>
      <p:pic>
        <p:nvPicPr>
          <p:cNvPr id="8" name="Рисунок 7">
            <a:extLst>
              <a:ext uri="{FF2B5EF4-FFF2-40B4-BE49-F238E27FC236}">
                <a16:creationId xmlns:a16="http://schemas.microsoft.com/office/drawing/2014/main" xmlns="" id="{BABF4BD3-C929-4C1A-938F-9987F43C0288}"/>
              </a:ext>
            </a:extLst>
          </p:cNvPr>
          <p:cNvPicPr>
            <a:picLocks noChangeAspect="1"/>
          </p:cNvPicPr>
          <p:nvPr/>
        </p:nvPicPr>
        <p:blipFill>
          <a:blip r:embed="rId7"/>
          <a:stretch>
            <a:fillRect/>
          </a:stretch>
        </p:blipFill>
        <p:spPr>
          <a:xfrm>
            <a:off x="4244340" y="4391518"/>
            <a:ext cx="3703320" cy="2018283"/>
          </a:xfrm>
          <a:prstGeom prst="rect">
            <a:avLst/>
          </a:prstGeom>
          <a:ln>
            <a:noFill/>
          </a:ln>
          <a:effectLst>
            <a:softEdge rad="112500"/>
          </a:effectLst>
        </p:spPr>
      </p:pic>
    </p:spTree>
    <p:extLst>
      <p:ext uri="{BB962C8B-B14F-4D97-AF65-F5344CB8AC3E}">
        <p14:creationId xmlns:p14="http://schemas.microsoft.com/office/powerpoint/2010/main" xmlns="" val="1993858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xmlns="" id="{0E01230D-C7EE-4853-B9B3-591EF2A67048}"/>
              </a:ext>
            </a:extLst>
          </p:cNvPr>
          <p:cNvPicPr>
            <a:picLocks noChangeAspect="1"/>
          </p:cNvPicPr>
          <p:nvPr/>
        </p:nvPicPr>
        <p:blipFill rotWithShape="1">
          <a:blip r:embed="rId3">
            <a:extLst>
              <a:ext uri="{28A0092B-C50C-407E-A947-70E740481C1C}">
                <a14:useLocalDpi xmlns:a14="http://schemas.microsoft.com/office/drawing/2010/main" xmlns="" val="0"/>
              </a:ext>
            </a:extLst>
          </a:blip>
          <a:srcRect b="3733"/>
          <a:stretch/>
        </p:blipFill>
        <p:spPr>
          <a:xfrm>
            <a:off x="0" y="0"/>
            <a:ext cx="12192000" cy="6912864"/>
          </a:xfrm>
          <a:prstGeom prst="rect">
            <a:avLst/>
          </a:prstGeom>
        </p:spPr>
      </p:pic>
      <p:pic>
        <p:nvPicPr>
          <p:cNvPr id="4" name="Рисунок 3">
            <a:extLst>
              <a:ext uri="{FF2B5EF4-FFF2-40B4-BE49-F238E27FC236}">
                <a16:creationId xmlns:a16="http://schemas.microsoft.com/office/drawing/2014/main" xmlns="" id="{EE240AF4-D8AF-1E40-86B0-A2FA07778878}"/>
              </a:ext>
            </a:extLst>
          </p:cNvPr>
          <p:cNvPicPr>
            <a:picLocks noChangeAspect="1"/>
          </p:cNvPicPr>
          <p:nvPr/>
        </p:nvPicPr>
        <p:blipFill>
          <a:blip r:embed="rId4" cstate="print"/>
          <a:stretch>
            <a:fillRect/>
          </a:stretch>
        </p:blipFill>
        <p:spPr>
          <a:xfrm>
            <a:off x="0" y="0"/>
            <a:ext cx="2383679" cy="669016"/>
          </a:xfrm>
          <a:prstGeom prst="rect">
            <a:avLst/>
          </a:prstGeom>
        </p:spPr>
      </p:pic>
      <p:sp>
        <p:nvSpPr>
          <p:cNvPr id="7" name="Заголовок 6">
            <a:extLst>
              <a:ext uri="{FF2B5EF4-FFF2-40B4-BE49-F238E27FC236}">
                <a16:creationId xmlns:a16="http://schemas.microsoft.com/office/drawing/2014/main" xmlns="" id="{BB49A0C9-79E1-4137-B020-BF1C1B4F37B7}"/>
              </a:ext>
            </a:extLst>
          </p:cNvPr>
          <p:cNvSpPr>
            <a:spLocks noGrp="1"/>
          </p:cNvSpPr>
          <p:nvPr>
            <p:ph type="title"/>
          </p:nvPr>
        </p:nvSpPr>
        <p:spPr>
          <a:xfrm>
            <a:off x="2515866" y="47498"/>
            <a:ext cx="10515600" cy="1325563"/>
          </a:xfrm>
        </p:spPr>
        <p:txBody>
          <a:bodyPr>
            <a:normAutofit/>
          </a:bodyPr>
          <a:lstStyle/>
          <a:p>
            <a:r>
              <a:rPr lang="ru-RU" sz="2000" b="1" dirty="0">
                <a:solidFill>
                  <a:srgbClr val="C00000"/>
                </a:solidFill>
                <a:latin typeface="+mn-lt"/>
              </a:rPr>
              <a:t>Особенности физического и психического развития подростков</a:t>
            </a:r>
            <a:r>
              <a:rPr lang="ru-RU" b="1" dirty="0">
                <a:solidFill>
                  <a:srgbClr val="C00000"/>
                </a:solidFill>
              </a:rPr>
              <a:t/>
            </a:r>
            <a:br>
              <a:rPr lang="ru-RU" b="1" dirty="0">
                <a:solidFill>
                  <a:srgbClr val="C00000"/>
                </a:solidFill>
              </a:rPr>
            </a:br>
            <a:endParaRPr lang="ru-RU" dirty="0"/>
          </a:p>
        </p:txBody>
      </p:sp>
      <p:sp>
        <p:nvSpPr>
          <p:cNvPr id="11" name="Прямоугольник 10">
            <a:extLst>
              <a:ext uri="{FF2B5EF4-FFF2-40B4-BE49-F238E27FC236}">
                <a16:creationId xmlns:a16="http://schemas.microsoft.com/office/drawing/2014/main" xmlns="" id="{20AF9692-A14F-4D4D-9C89-91664D24B087}"/>
              </a:ext>
            </a:extLst>
          </p:cNvPr>
          <p:cNvSpPr/>
          <p:nvPr/>
        </p:nvSpPr>
        <p:spPr>
          <a:xfrm>
            <a:off x="631455" y="889381"/>
            <a:ext cx="10420708" cy="4062651"/>
          </a:xfrm>
          <a:prstGeom prst="rect">
            <a:avLst/>
          </a:prstGeom>
        </p:spPr>
        <p:txBody>
          <a:bodyPr wrap="square">
            <a:spAutoFit/>
          </a:bodyPr>
          <a:lstStyle/>
          <a:p>
            <a:r>
              <a:rPr lang="ru-RU" sz="1600" b="1" dirty="0">
                <a:solidFill>
                  <a:srgbClr val="002060"/>
                </a:solidFill>
              </a:rPr>
              <a:t>Крайне опасны для здоровья подростков вредные привычки, такие как употребление алкоголя, курение сигарет, в том числе электронных, и </a:t>
            </a:r>
            <a:r>
              <a:rPr lang="ru-RU" sz="1600" b="1" dirty="0" err="1">
                <a:solidFill>
                  <a:srgbClr val="002060"/>
                </a:solidFill>
              </a:rPr>
              <a:t>вейпов</a:t>
            </a:r>
            <a:r>
              <a:rPr lang="ru-RU" sz="1600" b="1" dirty="0">
                <a:solidFill>
                  <a:srgbClr val="002060"/>
                </a:solidFill>
              </a:rPr>
              <a:t>. Если взрослые обнаружили, что ваш ребенок курит или употребляет спиртные напитки, ни в коем случае не ругайте его, не запрещайте что-то в жесткой категоричной форме. В данной ситуации правильнее всего будет спокойно поговорить с подростком и обстоятельно объяснить ему все последствия, к которым могут привести эти пагубные пристрастия. При этом говорить с подростком следует на равных, чтобы ребенок чувствовал ваше уважение к нему и всю серьезность данной проблемы.</a:t>
            </a:r>
          </a:p>
          <a:p>
            <a:endParaRPr lang="ru-RU" sz="1600" b="1" dirty="0">
              <a:solidFill>
                <a:srgbClr val="002060"/>
              </a:solidFill>
            </a:endParaRPr>
          </a:p>
          <a:p>
            <a:r>
              <a:rPr lang="ru-RU" sz="1600" b="1" dirty="0">
                <a:solidFill>
                  <a:srgbClr val="C00000"/>
                </a:solidFill>
              </a:rPr>
              <a:t>Подводя итог вышесказанному отметим, что сохранить и укрепить здоровье подростку поможет соблюдение принципов ЗОЖ: </a:t>
            </a:r>
            <a:r>
              <a:rPr lang="ru-RU" sz="1600" b="1" dirty="0">
                <a:solidFill>
                  <a:srgbClr val="002060"/>
                </a:solidFill>
              </a:rPr>
              <a:t>здоровое питание и поддержание веса в норме, достаточный сон и физическая активность, личная гигиена, профилактические осмотры и диспансеризация, своевременные обращения к врачу в случае возникновения каких-либо жалоб, отсутствие вредных привычек, таких как курение (в том числе </a:t>
            </a:r>
            <a:r>
              <a:rPr lang="ru-RU" sz="1600" b="1" dirty="0" err="1">
                <a:solidFill>
                  <a:srgbClr val="002060"/>
                </a:solidFill>
              </a:rPr>
              <a:t>вейпов</a:t>
            </a:r>
            <a:r>
              <a:rPr lang="ru-RU" sz="1600" b="1" dirty="0">
                <a:solidFill>
                  <a:srgbClr val="002060"/>
                </a:solidFill>
              </a:rPr>
              <a:t> и электронных сигарет) и употребление алкоголя. </a:t>
            </a:r>
          </a:p>
          <a:p>
            <a:r>
              <a:rPr lang="ru-RU" sz="1600" b="1" dirty="0">
                <a:solidFill>
                  <a:srgbClr val="C00000"/>
                </a:solidFill>
              </a:rPr>
              <a:t>Спокойная обстановка, доброжелательное отношение родителей, интересные увлечения, понимание со стороны окружающих его людей также благоприятно влияют на подростка в этот непростой период его жизни.</a:t>
            </a:r>
          </a:p>
          <a:p>
            <a:endParaRPr lang="ru-RU" sz="1600" b="1" dirty="0">
              <a:solidFill>
                <a:srgbClr val="002060"/>
              </a:solidFill>
            </a:endParaRPr>
          </a:p>
          <a:p>
            <a:endParaRPr lang="ru-RU" dirty="0"/>
          </a:p>
        </p:txBody>
      </p:sp>
      <p:pic>
        <p:nvPicPr>
          <p:cNvPr id="5" name="Рисунок 4">
            <a:extLst>
              <a:ext uri="{FF2B5EF4-FFF2-40B4-BE49-F238E27FC236}">
                <a16:creationId xmlns:a16="http://schemas.microsoft.com/office/drawing/2014/main" xmlns="" id="{899F0E1B-98CB-4670-BC03-DAC26D8A1A7F}"/>
              </a:ext>
            </a:extLst>
          </p:cNvPr>
          <p:cNvPicPr>
            <a:picLocks noChangeAspect="1"/>
          </p:cNvPicPr>
          <p:nvPr/>
        </p:nvPicPr>
        <p:blipFill>
          <a:blip r:embed="rId5"/>
          <a:stretch>
            <a:fillRect/>
          </a:stretch>
        </p:blipFill>
        <p:spPr>
          <a:xfrm>
            <a:off x="6553200" y="4334191"/>
            <a:ext cx="4584307" cy="2578673"/>
          </a:xfrm>
          <a:prstGeom prst="rect">
            <a:avLst/>
          </a:prstGeom>
          <a:ln>
            <a:noFill/>
          </a:ln>
          <a:effectLst>
            <a:softEdge rad="112500"/>
          </a:effectLst>
        </p:spPr>
      </p:pic>
      <p:pic>
        <p:nvPicPr>
          <p:cNvPr id="6" name="Рисунок 5">
            <a:extLst>
              <a:ext uri="{FF2B5EF4-FFF2-40B4-BE49-F238E27FC236}">
                <a16:creationId xmlns:a16="http://schemas.microsoft.com/office/drawing/2014/main" xmlns="" id="{0557E90F-CCE7-4020-BCCE-A9514B5C46D4}"/>
              </a:ext>
            </a:extLst>
          </p:cNvPr>
          <p:cNvPicPr>
            <a:picLocks noChangeAspect="1"/>
          </p:cNvPicPr>
          <p:nvPr/>
        </p:nvPicPr>
        <p:blipFill>
          <a:blip r:embed="rId6"/>
          <a:stretch>
            <a:fillRect/>
          </a:stretch>
        </p:blipFill>
        <p:spPr>
          <a:xfrm>
            <a:off x="2752429" y="4672347"/>
            <a:ext cx="3922691" cy="2243135"/>
          </a:xfrm>
          <a:prstGeom prst="rect">
            <a:avLst/>
          </a:prstGeom>
          <a:ln>
            <a:noFill/>
          </a:ln>
          <a:effectLst>
            <a:softEdge rad="112500"/>
          </a:effectLst>
        </p:spPr>
      </p:pic>
    </p:spTree>
    <p:extLst>
      <p:ext uri="{BB962C8B-B14F-4D97-AF65-F5344CB8AC3E}">
        <p14:creationId xmlns:p14="http://schemas.microsoft.com/office/powerpoint/2010/main" xmlns="" val="18315725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xmlns="" id="{4AADDDFA-FE00-491F-9305-25FCCF400A28}"/>
              </a:ext>
            </a:extLst>
          </p:cNvPr>
          <p:cNvPicPr>
            <a:picLocks noChangeAspect="1"/>
          </p:cNvPicPr>
          <p:nvPr/>
        </p:nvPicPr>
        <p:blipFill rotWithShape="1">
          <a:blip r:embed="rId3">
            <a:extLst>
              <a:ext uri="{28A0092B-C50C-407E-A947-70E740481C1C}">
                <a14:useLocalDpi xmlns:a14="http://schemas.microsoft.com/office/drawing/2010/main" xmlns="" val="0"/>
              </a:ext>
            </a:extLst>
          </a:blip>
          <a:srcRect b="3733"/>
          <a:stretch/>
        </p:blipFill>
        <p:spPr>
          <a:xfrm>
            <a:off x="0" y="0"/>
            <a:ext cx="12192000" cy="6912864"/>
          </a:xfrm>
          <a:prstGeom prst="rect">
            <a:avLst/>
          </a:prstGeom>
        </p:spPr>
      </p:pic>
      <p:sp>
        <p:nvSpPr>
          <p:cNvPr id="2" name="Заголовок 1"/>
          <p:cNvSpPr>
            <a:spLocks noGrp="1"/>
          </p:cNvSpPr>
          <p:nvPr>
            <p:ph type="title"/>
          </p:nvPr>
        </p:nvSpPr>
        <p:spPr>
          <a:xfrm>
            <a:off x="1404446" y="73902"/>
            <a:ext cx="8511460" cy="617215"/>
          </a:xfrm>
        </p:spPr>
        <p:txBody>
          <a:bodyPr>
            <a:normAutofit fontScale="90000"/>
          </a:bodyPr>
          <a:lstStyle/>
          <a:p>
            <a:pPr algn="ctr"/>
            <a:r>
              <a:rPr lang="ru-RU" sz="3100" dirty="0">
                <a:solidFill>
                  <a:srgbClr val="0070C0"/>
                </a:solidFill>
                <a:latin typeface="+mn-lt"/>
                <a:ea typeface="Arial"/>
                <a:cs typeface="Arial"/>
                <a:sym typeface="Arial"/>
              </a:rPr>
              <a:t/>
            </a:r>
            <a:br>
              <a:rPr lang="ru-RU" sz="3100" dirty="0">
                <a:solidFill>
                  <a:srgbClr val="0070C0"/>
                </a:solidFill>
                <a:latin typeface="+mn-lt"/>
                <a:ea typeface="Arial"/>
                <a:cs typeface="Arial"/>
                <a:sym typeface="Arial"/>
              </a:rPr>
            </a:br>
            <a:r>
              <a:rPr lang="ru-RU" sz="3100" b="1" dirty="0">
                <a:solidFill>
                  <a:srgbClr val="C00000"/>
                </a:solidFill>
                <a:latin typeface="+mn-lt"/>
                <a:ea typeface="Arial"/>
                <a:cs typeface="Arial"/>
                <a:sym typeface="Arial"/>
              </a:rPr>
              <a:t>Эмоциональное здоровье ребенка</a:t>
            </a:r>
            <a:r>
              <a:rPr lang="ru-RU" sz="2800" dirty="0">
                <a:solidFill>
                  <a:srgbClr val="0070C0"/>
                </a:solidFill>
              </a:rPr>
              <a:t/>
            </a:r>
            <a:br>
              <a:rPr lang="ru-RU" sz="2800" dirty="0">
                <a:solidFill>
                  <a:srgbClr val="0070C0"/>
                </a:solidFill>
              </a:rPr>
            </a:br>
            <a:endParaRPr lang="ru-RU" sz="2800" dirty="0">
              <a:solidFill>
                <a:srgbClr val="0070C0"/>
              </a:solidFill>
              <a:latin typeface="+mn-lt"/>
            </a:endParaRPr>
          </a:p>
        </p:txBody>
      </p:sp>
      <p:pic>
        <p:nvPicPr>
          <p:cNvPr id="7" name="Рисунок 6">
            <a:extLst>
              <a:ext uri="{FF2B5EF4-FFF2-40B4-BE49-F238E27FC236}">
                <a16:creationId xmlns:a16="http://schemas.microsoft.com/office/drawing/2014/main" xmlns="" id="{37233D06-C224-4E4F-9A26-30044EB1B270}"/>
              </a:ext>
            </a:extLst>
          </p:cNvPr>
          <p:cNvPicPr>
            <a:picLocks noChangeAspect="1"/>
          </p:cNvPicPr>
          <p:nvPr/>
        </p:nvPicPr>
        <p:blipFill>
          <a:blip r:embed="rId4"/>
          <a:stretch>
            <a:fillRect/>
          </a:stretch>
        </p:blipFill>
        <p:spPr>
          <a:xfrm>
            <a:off x="-8511" y="141669"/>
            <a:ext cx="1950889" cy="548688"/>
          </a:xfrm>
          <a:prstGeom prst="rect">
            <a:avLst/>
          </a:prstGeom>
        </p:spPr>
      </p:pic>
      <p:sp>
        <p:nvSpPr>
          <p:cNvPr id="11" name="Прямоугольник 10">
            <a:extLst>
              <a:ext uri="{FF2B5EF4-FFF2-40B4-BE49-F238E27FC236}">
                <a16:creationId xmlns:a16="http://schemas.microsoft.com/office/drawing/2014/main" xmlns="" id="{B0E4DD1D-2B88-45DF-912D-F71E471C12E1}"/>
              </a:ext>
            </a:extLst>
          </p:cNvPr>
          <p:cNvSpPr/>
          <p:nvPr/>
        </p:nvSpPr>
        <p:spPr>
          <a:xfrm>
            <a:off x="124286" y="765019"/>
            <a:ext cx="10181002" cy="4982711"/>
          </a:xfrm>
          <a:prstGeom prst="rect">
            <a:avLst/>
          </a:prstGeom>
        </p:spPr>
        <p:txBody>
          <a:bodyPr wrap="square">
            <a:spAutoFit/>
          </a:bodyPr>
          <a:lstStyle/>
          <a:p>
            <a:pPr marL="457200">
              <a:lnSpc>
                <a:spcPct val="107000"/>
              </a:lnSpc>
              <a:spcAft>
                <a:spcPts val="800"/>
              </a:spcAft>
            </a:pPr>
            <a:r>
              <a:rPr lang="ru-RU" sz="2000" b="1" dirty="0">
                <a:solidFill>
                  <a:srgbClr val="C00000"/>
                </a:solidFill>
                <a:ea typeface="Calibri" panose="020F0502020204030204" pitchFamily="34" charset="0"/>
                <a:cs typeface="Arial" panose="020B0604020202020204" pitchFamily="34" charset="0"/>
              </a:rPr>
              <a:t>Рекомендации родителям:</a:t>
            </a:r>
          </a:p>
          <a:p>
            <a:pPr marL="742950" indent="-285750">
              <a:lnSpc>
                <a:spcPct val="107000"/>
              </a:lnSpc>
              <a:spcAft>
                <a:spcPts val="800"/>
              </a:spcAft>
              <a:buFont typeface="Wingdings" panose="05000000000000000000" pitchFamily="2" charset="2"/>
              <a:buChar char="Ø"/>
            </a:pPr>
            <a:r>
              <a:rPr lang="ru-RU" sz="2000" b="1" dirty="0">
                <a:solidFill>
                  <a:srgbClr val="002060"/>
                </a:solidFill>
                <a:ea typeface="Calibri" panose="020F0502020204030204" pitchFamily="34" charset="0"/>
                <a:cs typeface="Arial" panose="020B0604020202020204" pitchFamily="34" charset="0"/>
              </a:rPr>
              <a:t>Ребенок должен чувствовать, что он любим</a:t>
            </a:r>
          </a:p>
          <a:p>
            <a:pPr marL="742950" indent="-285750">
              <a:lnSpc>
                <a:spcPct val="107000"/>
              </a:lnSpc>
              <a:spcAft>
                <a:spcPts val="800"/>
              </a:spcAft>
              <a:buFont typeface="Wingdings" panose="05000000000000000000" pitchFamily="2" charset="2"/>
              <a:buChar char="Ø"/>
            </a:pPr>
            <a:r>
              <a:rPr lang="ru-RU" sz="2000" b="1" dirty="0">
                <a:solidFill>
                  <a:srgbClr val="002060"/>
                </a:solidFill>
                <a:ea typeface="Calibri" panose="020F0502020204030204" pitchFamily="34" charset="0"/>
                <a:cs typeface="Arial" panose="020B0604020202020204" pitchFamily="34" charset="0"/>
              </a:rPr>
              <a:t>От того, как родители разбудят ребенка, зависит его психологический настрой на весь день</a:t>
            </a:r>
          </a:p>
          <a:p>
            <a:pPr marL="742950" indent="-285750">
              <a:lnSpc>
                <a:spcPct val="107000"/>
              </a:lnSpc>
              <a:spcAft>
                <a:spcPts val="800"/>
              </a:spcAft>
              <a:buFont typeface="Wingdings" panose="05000000000000000000" pitchFamily="2" charset="2"/>
              <a:buChar char="Ø"/>
            </a:pPr>
            <a:r>
              <a:rPr lang="ru-RU" sz="2000" b="1" dirty="0">
                <a:solidFill>
                  <a:srgbClr val="002060"/>
                </a:solidFill>
                <a:ea typeface="Calibri" panose="020F0502020204030204" pitchFamily="34" charset="0"/>
                <a:cs typeface="Arial" panose="020B0604020202020204" pitchFamily="34" charset="0"/>
              </a:rPr>
              <a:t>Радуйтесь успехам ребенка, не раздражайтесь в момент его временных неудач</a:t>
            </a:r>
          </a:p>
          <a:p>
            <a:pPr marL="742950" indent="-285750">
              <a:lnSpc>
                <a:spcPct val="107000"/>
              </a:lnSpc>
              <a:spcAft>
                <a:spcPts val="800"/>
              </a:spcAft>
              <a:buFont typeface="Wingdings" panose="05000000000000000000" pitchFamily="2" charset="2"/>
              <a:buChar char="Ø"/>
            </a:pPr>
            <a:r>
              <a:rPr lang="ru-RU" sz="2000" b="1" dirty="0">
                <a:solidFill>
                  <a:srgbClr val="002060"/>
                </a:solidFill>
                <a:ea typeface="Calibri" panose="020F0502020204030204" pitchFamily="34" charset="0"/>
                <a:cs typeface="Arial" panose="020B0604020202020204" pitchFamily="34" charset="0"/>
              </a:rPr>
              <a:t>Терпеливо, с интересом слушайте рассказы о событиях его жизни</a:t>
            </a:r>
          </a:p>
          <a:p>
            <a:pPr marL="742950" indent="-285750">
              <a:lnSpc>
                <a:spcPct val="107000"/>
              </a:lnSpc>
              <a:spcAft>
                <a:spcPts val="800"/>
              </a:spcAft>
              <a:buFont typeface="Wingdings" panose="05000000000000000000" pitchFamily="2" charset="2"/>
              <a:buChar char="Ø"/>
            </a:pPr>
            <a:r>
              <a:rPr lang="ru-RU" sz="2000" b="1" dirty="0">
                <a:solidFill>
                  <a:srgbClr val="002060"/>
                </a:solidFill>
                <a:ea typeface="Calibri" panose="020F0502020204030204" pitchFamily="34" charset="0"/>
                <a:cs typeface="Arial" panose="020B0604020202020204" pitchFamily="34" charset="0"/>
              </a:rPr>
              <a:t>Необходимо исключить из общения окрики, грубые интонации, маты</a:t>
            </a:r>
          </a:p>
          <a:p>
            <a:pPr marL="742950" indent="-285750">
              <a:lnSpc>
                <a:spcPct val="107000"/>
              </a:lnSpc>
              <a:spcAft>
                <a:spcPts val="800"/>
              </a:spcAft>
              <a:buFont typeface="Wingdings" panose="05000000000000000000" pitchFamily="2" charset="2"/>
              <a:buChar char="Ø"/>
            </a:pPr>
            <a:r>
              <a:rPr lang="ru-RU" sz="2000" b="1" dirty="0">
                <a:solidFill>
                  <a:srgbClr val="002060"/>
                </a:solidFill>
                <a:ea typeface="Calibri" panose="020F0502020204030204" pitchFamily="34" charset="0"/>
                <a:cs typeface="Arial" panose="020B0604020202020204" pitchFamily="34" charset="0"/>
              </a:rPr>
              <a:t>Как можно чаще улыбайтесь своему ребенку</a:t>
            </a:r>
          </a:p>
          <a:p>
            <a:pPr marL="742950" indent="-285750">
              <a:lnSpc>
                <a:spcPct val="107000"/>
              </a:lnSpc>
              <a:spcAft>
                <a:spcPts val="800"/>
              </a:spcAft>
              <a:buFont typeface="Wingdings" panose="05000000000000000000" pitchFamily="2" charset="2"/>
              <a:buChar char="Ø"/>
            </a:pPr>
            <a:r>
              <a:rPr lang="ru-RU" sz="2000" b="1" dirty="0">
                <a:solidFill>
                  <a:srgbClr val="002060"/>
                </a:solidFill>
                <a:ea typeface="Calibri" panose="020F0502020204030204" pitchFamily="34" charset="0"/>
                <a:cs typeface="Arial" panose="020B0604020202020204" pitchFamily="34" charset="0"/>
              </a:rPr>
              <a:t>Поощряйте своего ребенка жестами</a:t>
            </a:r>
          </a:p>
          <a:p>
            <a:pPr marL="742950" indent="-285750">
              <a:lnSpc>
                <a:spcPct val="107000"/>
              </a:lnSpc>
              <a:spcAft>
                <a:spcPts val="800"/>
              </a:spcAft>
              <a:buFont typeface="Wingdings" panose="05000000000000000000" pitchFamily="2" charset="2"/>
              <a:buChar char="Ø"/>
            </a:pPr>
            <a:endParaRPr lang="ru-RU" sz="2000" b="1" dirty="0">
              <a:solidFill>
                <a:srgbClr val="002060"/>
              </a:solidFill>
              <a:ea typeface="Calibri" panose="020F0502020204030204" pitchFamily="34" charset="0"/>
              <a:cs typeface="Arial" panose="020B0604020202020204" pitchFamily="34" charset="0"/>
            </a:endParaRPr>
          </a:p>
          <a:p>
            <a:pPr marL="742950" indent="-285750">
              <a:lnSpc>
                <a:spcPct val="107000"/>
              </a:lnSpc>
              <a:spcAft>
                <a:spcPts val="800"/>
              </a:spcAft>
              <a:buFont typeface="Wingdings" panose="05000000000000000000" pitchFamily="2" charset="2"/>
              <a:buChar char="Ø"/>
            </a:pPr>
            <a:endParaRPr lang="ru-RU"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u-RU" dirty="0">
                <a:latin typeface="Arial" panose="020B0604020202020204" pitchFamily="34" charset="0"/>
                <a:ea typeface="Calibri" panose="020F0502020204030204" pitchFamily="34" charset="0"/>
                <a:cs typeface="Arial" panose="020B0604020202020204" pitchFamily="34" charset="0"/>
              </a:rPr>
              <a:t> </a:t>
            </a:r>
          </a:p>
        </p:txBody>
      </p:sp>
      <p:pic>
        <p:nvPicPr>
          <p:cNvPr id="3" name="Рисунок 2">
            <a:extLst>
              <a:ext uri="{FF2B5EF4-FFF2-40B4-BE49-F238E27FC236}">
                <a16:creationId xmlns:a16="http://schemas.microsoft.com/office/drawing/2014/main" xmlns="" id="{024DF12B-1687-4835-8B48-74D7B660D831}"/>
              </a:ext>
            </a:extLst>
          </p:cNvPr>
          <p:cNvPicPr>
            <a:picLocks noChangeAspect="1"/>
          </p:cNvPicPr>
          <p:nvPr/>
        </p:nvPicPr>
        <p:blipFill>
          <a:blip r:embed="rId5"/>
          <a:stretch>
            <a:fillRect/>
          </a:stretch>
        </p:blipFill>
        <p:spPr>
          <a:xfrm>
            <a:off x="7653793" y="3975976"/>
            <a:ext cx="4524225" cy="2973839"/>
          </a:xfrm>
          <a:prstGeom prst="rect">
            <a:avLst/>
          </a:prstGeom>
          <a:ln>
            <a:noFill/>
          </a:ln>
          <a:effectLst>
            <a:softEdge rad="112500"/>
          </a:effectLst>
        </p:spPr>
      </p:pic>
    </p:spTree>
    <p:extLst>
      <p:ext uri="{BB962C8B-B14F-4D97-AF65-F5344CB8AC3E}">
        <p14:creationId xmlns:p14="http://schemas.microsoft.com/office/powerpoint/2010/main" xmlns="" val="903355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xmlns="" id="{D6FEF69A-19AF-4FB3-B689-09A11FC9E273}"/>
              </a:ext>
            </a:extLst>
          </p:cNvPr>
          <p:cNvPicPr>
            <a:picLocks noChangeAspect="1"/>
          </p:cNvPicPr>
          <p:nvPr/>
        </p:nvPicPr>
        <p:blipFill rotWithShape="1">
          <a:blip r:embed="rId3">
            <a:extLst>
              <a:ext uri="{28A0092B-C50C-407E-A947-70E740481C1C}">
                <a14:useLocalDpi xmlns:a14="http://schemas.microsoft.com/office/drawing/2010/main" xmlns="" val="0"/>
              </a:ext>
            </a:extLst>
          </a:blip>
          <a:srcRect b="3733"/>
          <a:stretch/>
        </p:blipFill>
        <p:spPr>
          <a:xfrm>
            <a:off x="0" y="-13721"/>
            <a:ext cx="12192000" cy="6885442"/>
          </a:xfrm>
          <a:prstGeom prst="rect">
            <a:avLst/>
          </a:prstGeom>
        </p:spPr>
      </p:pic>
      <p:sp>
        <p:nvSpPr>
          <p:cNvPr id="7" name="Заголовок 6">
            <a:extLst>
              <a:ext uri="{FF2B5EF4-FFF2-40B4-BE49-F238E27FC236}">
                <a16:creationId xmlns:a16="http://schemas.microsoft.com/office/drawing/2014/main" xmlns="" id="{203AE9BD-247C-4DCA-8DA7-CCC53CF8ECE5}"/>
              </a:ext>
            </a:extLst>
          </p:cNvPr>
          <p:cNvSpPr>
            <a:spLocks noGrp="1"/>
          </p:cNvSpPr>
          <p:nvPr>
            <p:ph type="title"/>
          </p:nvPr>
        </p:nvSpPr>
        <p:spPr>
          <a:xfrm>
            <a:off x="2084970" y="50215"/>
            <a:ext cx="8135534" cy="548688"/>
          </a:xfrm>
        </p:spPr>
        <p:txBody>
          <a:bodyPr>
            <a:normAutofit fontScale="90000"/>
          </a:bodyPr>
          <a:lstStyle/>
          <a:p>
            <a:pPr algn="ctr"/>
            <a:r>
              <a:rPr lang="ru-RU" sz="3100" dirty="0">
                <a:solidFill>
                  <a:srgbClr val="0070C0"/>
                </a:solidFill>
                <a:latin typeface="Calibri" panose="020F0502020204030204" pitchFamily="34" charset="0"/>
                <a:ea typeface="Arial Unicode MS" pitchFamily="34" charset="-128"/>
                <a:cs typeface="Calibri" panose="020F0502020204030204" pitchFamily="34" charset="0"/>
              </a:rPr>
              <a:t/>
            </a:r>
            <a:br>
              <a:rPr lang="ru-RU" sz="3100" dirty="0">
                <a:solidFill>
                  <a:srgbClr val="0070C0"/>
                </a:solidFill>
                <a:latin typeface="Calibri" panose="020F0502020204030204" pitchFamily="34" charset="0"/>
                <a:ea typeface="Arial Unicode MS" pitchFamily="34" charset="-128"/>
                <a:cs typeface="Calibri" panose="020F0502020204030204" pitchFamily="34" charset="0"/>
              </a:rPr>
            </a:br>
            <a:r>
              <a:rPr lang="ru-RU" sz="3100" dirty="0">
                <a:solidFill>
                  <a:srgbClr val="0070C0"/>
                </a:solidFill>
                <a:latin typeface="Calibri" panose="020F0502020204030204" pitchFamily="34" charset="0"/>
                <a:ea typeface="Arial Unicode MS" pitchFamily="34" charset="-128"/>
                <a:cs typeface="Calibri" panose="020F0502020204030204" pitchFamily="34" charset="0"/>
              </a:rPr>
              <a:t/>
            </a:r>
            <a:br>
              <a:rPr lang="ru-RU" sz="3100" dirty="0">
                <a:solidFill>
                  <a:srgbClr val="0070C0"/>
                </a:solidFill>
                <a:latin typeface="Calibri" panose="020F0502020204030204" pitchFamily="34" charset="0"/>
                <a:ea typeface="Arial Unicode MS" pitchFamily="34" charset="-128"/>
                <a:cs typeface="Calibri" panose="020F0502020204030204" pitchFamily="34" charset="0"/>
              </a:rPr>
            </a:br>
            <a:r>
              <a:rPr lang="ru-RU" sz="3100" dirty="0">
                <a:solidFill>
                  <a:srgbClr val="0070C0"/>
                </a:solidFill>
                <a:latin typeface="Calibri" panose="020F0502020204030204" pitchFamily="34" charset="0"/>
                <a:ea typeface="Arial Unicode MS" pitchFamily="34" charset="-128"/>
                <a:cs typeface="Calibri" panose="020F0502020204030204" pitchFamily="34" charset="0"/>
              </a:rPr>
              <a:t/>
            </a:r>
            <a:br>
              <a:rPr lang="ru-RU" sz="3100" dirty="0">
                <a:solidFill>
                  <a:srgbClr val="0070C0"/>
                </a:solidFill>
                <a:latin typeface="Calibri" panose="020F0502020204030204" pitchFamily="34" charset="0"/>
                <a:ea typeface="Arial Unicode MS" pitchFamily="34" charset="-128"/>
                <a:cs typeface="Calibri" panose="020F0502020204030204" pitchFamily="34" charset="0"/>
              </a:rPr>
            </a:br>
            <a:r>
              <a:rPr lang="ru-RU" sz="3100" dirty="0">
                <a:solidFill>
                  <a:srgbClr val="0070C0"/>
                </a:solidFill>
                <a:latin typeface="Calibri" panose="020F0502020204030204" pitchFamily="34" charset="0"/>
                <a:ea typeface="Arial Unicode MS" pitchFamily="34" charset="-128"/>
                <a:cs typeface="Calibri" panose="020F0502020204030204" pitchFamily="34" charset="0"/>
              </a:rPr>
              <a:t/>
            </a:r>
            <a:br>
              <a:rPr lang="ru-RU" sz="3100" dirty="0">
                <a:solidFill>
                  <a:srgbClr val="0070C0"/>
                </a:solidFill>
                <a:latin typeface="Calibri" panose="020F0502020204030204" pitchFamily="34" charset="0"/>
                <a:ea typeface="Arial Unicode MS" pitchFamily="34" charset="-128"/>
                <a:cs typeface="Calibri" panose="020F0502020204030204" pitchFamily="34" charset="0"/>
              </a:rPr>
            </a:br>
            <a:r>
              <a:rPr lang="ru-RU" sz="3100" b="1" dirty="0">
                <a:solidFill>
                  <a:srgbClr val="C00000"/>
                </a:solidFill>
                <a:latin typeface="+mn-lt"/>
                <a:ea typeface="Arial Unicode MS" pitchFamily="34" charset="-128"/>
                <a:cs typeface="Arial" panose="020B0604020202020204" pitchFamily="34" charset="0"/>
              </a:rPr>
              <a:t>Очень важно сохранение и </a:t>
            </a:r>
            <a:br>
              <a:rPr lang="ru-RU" sz="3100" b="1" dirty="0">
                <a:solidFill>
                  <a:srgbClr val="C00000"/>
                </a:solidFill>
                <a:latin typeface="+mn-lt"/>
                <a:ea typeface="Arial Unicode MS" pitchFamily="34" charset="-128"/>
                <a:cs typeface="Arial" panose="020B0604020202020204" pitchFamily="34" charset="0"/>
              </a:rPr>
            </a:br>
            <a:r>
              <a:rPr lang="ru-RU" sz="3100" b="1" dirty="0">
                <a:solidFill>
                  <a:srgbClr val="C00000"/>
                </a:solidFill>
                <a:latin typeface="+mn-lt"/>
                <a:ea typeface="Arial Unicode MS" pitchFamily="34" charset="-128"/>
                <a:cs typeface="Arial" panose="020B0604020202020204" pitchFamily="34" charset="0"/>
              </a:rPr>
              <a:t>укрепление здоровья подрастающего поколения</a:t>
            </a:r>
            <a:r>
              <a:rPr lang="ru-RU" dirty="0">
                <a:solidFill>
                  <a:srgbClr val="0070C0"/>
                </a:solidFill>
                <a:ea typeface="Arial Unicode MS" pitchFamily="34" charset="-128"/>
                <a:cs typeface="Arial Unicode MS" pitchFamily="34" charset="-128"/>
              </a:rPr>
              <a:t/>
            </a:r>
            <a:br>
              <a:rPr lang="ru-RU" dirty="0">
                <a:solidFill>
                  <a:srgbClr val="0070C0"/>
                </a:solidFill>
                <a:ea typeface="Arial Unicode MS" pitchFamily="34" charset="-128"/>
                <a:cs typeface="Arial Unicode MS" pitchFamily="34" charset="-128"/>
              </a:rPr>
            </a:br>
            <a:r>
              <a:rPr lang="ru-RU" dirty="0">
                <a:solidFill>
                  <a:srgbClr val="0070C0"/>
                </a:solidFill>
                <a:ea typeface="Arial Unicode MS" pitchFamily="34" charset="-128"/>
                <a:cs typeface="Arial Unicode MS" pitchFamily="34" charset="-128"/>
              </a:rPr>
              <a:t/>
            </a:r>
            <a:br>
              <a:rPr lang="ru-RU" dirty="0">
                <a:solidFill>
                  <a:srgbClr val="0070C0"/>
                </a:solidFill>
                <a:ea typeface="Arial Unicode MS" pitchFamily="34" charset="-128"/>
                <a:cs typeface="Arial Unicode MS" pitchFamily="34" charset="-128"/>
              </a:rPr>
            </a:br>
            <a:endParaRPr lang="ru-RU" dirty="0">
              <a:solidFill>
                <a:srgbClr val="0070C0"/>
              </a:solidFill>
            </a:endParaRPr>
          </a:p>
        </p:txBody>
      </p:sp>
      <p:pic>
        <p:nvPicPr>
          <p:cNvPr id="12" name="Рисунок 11">
            <a:extLst>
              <a:ext uri="{FF2B5EF4-FFF2-40B4-BE49-F238E27FC236}">
                <a16:creationId xmlns:a16="http://schemas.microsoft.com/office/drawing/2014/main" xmlns="" id="{6E015E19-35FA-4347-83A1-1967823C74F1}"/>
              </a:ext>
            </a:extLst>
          </p:cNvPr>
          <p:cNvPicPr>
            <a:picLocks noChangeAspect="1"/>
          </p:cNvPicPr>
          <p:nvPr/>
        </p:nvPicPr>
        <p:blipFill>
          <a:blip r:embed="rId4"/>
          <a:stretch>
            <a:fillRect/>
          </a:stretch>
        </p:blipFill>
        <p:spPr>
          <a:xfrm>
            <a:off x="2871898" y="922201"/>
            <a:ext cx="6561678" cy="4446669"/>
          </a:xfrm>
          <a:prstGeom prst="rect">
            <a:avLst/>
          </a:prstGeom>
        </p:spPr>
      </p:pic>
      <p:pic>
        <p:nvPicPr>
          <p:cNvPr id="6" name="Рисунок 5">
            <a:extLst>
              <a:ext uri="{FF2B5EF4-FFF2-40B4-BE49-F238E27FC236}">
                <a16:creationId xmlns:a16="http://schemas.microsoft.com/office/drawing/2014/main" xmlns="" id="{E72CE524-B0E4-4764-9C02-4E1443446E96}"/>
              </a:ext>
            </a:extLst>
          </p:cNvPr>
          <p:cNvPicPr>
            <a:picLocks noChangeAspect="1"/>
          </p:cNvPicPr>
          <p:nvPr/>
        </p:nvPicPr>
        <p:blipFill>
          <a:blip r:embed="rId5"/>
          <a:stretch>
            <a:fillRect/>
          </a:stretch>
        </p:blipFill>
        <p:spPr>
          <a:xfrm>
            <a:off x="0" y="0"/>
            <a:ext cx="1950889" cy="548688"/>
          </a:xfrm>
          <a:prstGeom prst="rect">
            <a:avLst/>
          </a:prstGeom>
        </p:spPr>
      </p:pic>
      <p:pic>
        <p:nvPicPr>
          <p:cNvPr id="13" name="Рисунок 12">
            <a:extLst>
              <a:ext uri="{FF2B5EF4-FFF2-40B4-BE49-F238E27FC236}">
                <a16:creationId xmlns:a16="http://schemas.microsoft.com/office/drawing/2014/main" xmlns="" id="{55C61B18-E978-43D3-B28A-72A7CF153DD2}"/>
              </a:ext>
            </a:extLst>
          </p:cNvPr>
          <p:cNvPicPr>
            <a:picLocks noChangeAspect="1"/>
          </p:cNvPicPr>
          <p:nvPr/>
        </p:nvPicPr>
        <p:blipFill rotWithShape="1">
          <a:blip r:embed="rId6">
            <a:extLst>
              <a:ext uri="{BEBA8EAE-BF5A-486C-A8C5-ECC9F3942E4B}">
                <a14:imgProps xmlns:a14="http://schemas.microsoft.com/office/drawing/2010/main" xmlns="">
                  <a14:imgLayer r:embed="rId7">
                    <a14:imgEffect>
                      <a14:backgroundRemoval t="50794" b="88360" l="53900" r="86800">
                        <a14:foregroundMark x1="53900" y1="67196" x2="53900" y2="67196"/>
                        <a14:foregroundMark x1="65600" y1="85538" x2="65600" y2="85538"/>
                        <a14:foregroundMark x1="72100" y1="65432" x2="72100" y2="65432"/>
                        <a14:foregroundMark x1="72200" y1="65432" x2="72200" y2="65432"/>
                        <a14:foregroundMark x1="65900" y1="50794" x2="65900" y2="50794"/>
                        <a14:foregroundMark x1="78900" y1="73898" x2="78900" y2="73898"/>
                        <a14:foregroundMark x1="85100" y1="67725" x2="85100" y2="67725"/>
                        <a14:foregroundMark x1="84800" y1="63139" x2="84800" y2="63139"/>
                        <a14:foregroundMark x1="84800" y1="63139" x2="84800" y2="63139"/>
                        <a14:foregroundMark x1="81700" y1="72134" x2="81700" y2="72134"/>
                        <a14:foregroundMark x1="79800" y1="88360" x2="79800" y2="88360"/>
                        <a14:foregroundMark x1="78400" y1="70899" x2="78400" y2="70899"/>
                        <a14:foregroundMark x1="78200" y1="70370" x2="78200" y2="70370"/>
                        <a14:foregroundMark x1="78200" y1="70370" x2="78200" y2="70370"/>
                        <a14:foregroundMark x1="86800" y1="53086" x2="86800" y2="53086"/>
                        <a14:foregroundMark x1="84100" y1="56085" x2="84100" y2="56085"/>
                        <a14:foregroundMark x1="83900" y1="55732" x2="83900" y2="55732"/>
                      </a14:backgroundRemoval>
                    </a14:imgEffect>
                  </a14:imgLayer>
                </a14:imgProps>
              </a:ext>
              <a:ext uri="{28A0092B-C50C-407E-A947-70E740481C1C}">
                <a14:useLocalDpi xmlns:a14="http://schemas.microsoft.com/office/drawing/2010/main" xmlns="" val="0"/>
              </a:ext>
            </a:extLst>
          </a:blip>
          <a:srcRect l="52912" t="48137" r="26064" b="8011"/>
          <a:stretch/>
        </p:blipFill>
        <p:spPr>
          <a:xfrm>
            <a:off x="10181440" y="1235347"/>
            <a:ext cx="1792224" cy="2119571"/>
          </a:xfrm>
          <a:prstGeom prst="rect">
            <a:avLst/>
          </a:prstGeom>
        </p:spPr>
      </p:pic>
      <p:pic>
        <p:nvPicPr>
          <p:cNvPr id="14" name="Рисунок 13">
            <a:extLst>
              <a:ext uri="{FF2B5EF4-FFF2-40B4-BE49-F238E27FC236}">
                <a16:creationId xmlns:a16="http://schemas.microsoft.com/office/drawing/2014/main" xmlns="" id="{DC326127-745C-4602-A7FB-28EAE8A2CD9E}"/>
              </a:ext>
            </a:extLst>
          </p:cNvPr>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0" y="4590299"/>
            <a:ext cx="4080254" cy="2295143"/>
          </a:xfrm>
          <a:prstGeom prst="rect">
            <a:avLst/>
          </a:prstGeom>
          <a:ln>
            <a:noFill/>
          </a:ln>
          <a:effectLst>
            <a:softEdge rad="112500"/>
          </a:effectLst>
        </p:spPr>
      </p:pic>
    </p:spTree>
    <p:extLst>
      <p:ext uri="{BB962C8B-B14F-4D97-AF65-F5344CB8AC3E}">
        <p14:creationId xmlns:p14="http://schemas.microsoft.com/office/powerpoint/2010/main" xmlns="" val="2352353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xmlns="" id="{4A6FF1E1-E93D-444D-9FA3-4D0D5EF7759C}"/>
              </a:ext>
            </a:extLst>
          </p:cNvPr>
          <p:cNvPicPr>
            <a:picLocks noChangeAspect="1"/>
          </p:cNvPicPr>
          <p:nvPr/>
        </p:nvPicPr>
        <p:blipFill rotWithShape="1">
          <a:blip r:embed="rId3">
            <a:extLst>
              <a:ext uri="{28A0092B-C50C-407E-A947-70E740481C1C}">
                <a14:useLocalDpi xmlns:a14="http://schemas.microsoft.com/office/drawing/2010/main" xmlns="" val="0"/>
              </a:ext>
            </a:extLst>
          </a:blip>
          <a:srcRect b="3733"/>
          <a:stretch/>
        </p:blipFill>
        <p:spPr>
          <a:xfrm>
            <a:off x="0" y="-13721"/>
            <a:ext cx="12192000" cy="6885442"/>
          </a:xfrm>
          <a:prstGeom prst="rect">
            <a:avLst/>
          </a:prstGeom>
        </p:spPr>
      </p:pic>
      <p:sp>
        <p:nvSpPr>
          <p:cNvPr id="8194" name="Rectangle 3">
            <a:extLst>
              <a:ext uri="{FF2B5EF4-FFF2-40B4-BE49-F238E27FC236}">
                <a16:creationId xmlns:a16="http://schemas.microsoft.com/office/drawing/2014/main" xmlns="" id="{40DE7D4D-9BA2-443D-A8A7-7EAAD542DFFD}"/>
              </a:ext>
            </a:extLst>
          </p:cNvPr>
          <p:cNvSpPr>
            <a:spLocks noGrp="1" noChangeArrowheads="1"/>
          </p:cNvSpPr>
          <p:nvPr>
            <p:ph type="body" idx="1"/>
          </p:nvPr>
        </p:nvSpPr>
        <p:spPr>
          <a:xfrm>
            <a:off x="859536" y="73152"/>
            <a:ext cx="10799064" cy="1033272"/>
          </a:xfrm>
        </p:spPr>
        <p:txBody>
          <a:bodyPr>
            <a:noAutofit/>
          </a:bodyPr>
          <a:lstStyle/>
          <a:p>
            <a:pPr marL="0" indent="0" algn="ctr">
              <a:buNone/>
            </a:pPr>
            <a:r>
              <a:rPr lang="ru-RU" altLang="ru-RU" b="1" dirty="0">
                <a:solidFill>
                  <a:srgbClr val="C00000"/>
                </a:solidFill>
                <a:cs typeface="Arial" panose="020B0604020202020204" pitchFamily="34" charset="0"/>
              </a:rPr>
              <a:t>Система охраны материнства и детства </a:t>
            </a:r>
          </a:p>
          <a:p>
            <a:pPr marL="0" indent="0" algn="ctr">
              <a:buNone/>
            </a:pPr>
            <a:r>
              <a:rPr lang="ru-RU" altLang="ru-RU" b="1" dirty="0">
                <a:solidFill>
                  <a:srgbClr val="C00000"/>
                </a:solidFill>
                <a:cs typeface="Arial" panose="020B0604020202020204" pitchFamily="34" charset="0"/>
              </a:rPr>
              <a:t>в настоящее время представлена</a:t>
            </a:r>
          </a:p>
          <a:p>
            <a:pPr marL="0" indent="0">
              <a:buNone/>
            </a:pPr>
            <a:endParaRPr lang="ru-RU" altLang="ru-RU" sz="2400" b="1" dirty="0">
              <a:solidFill>
                <a:srgbClr val="002060"/>
              </a:solidFill>
            </a:endParaRPr>
          </a:p>
        </p:txBody>
      </p:sp>
      <p:pic>
        <p:nvPicPr>
          <p:cNvPr id="2" name="Рисунок 1">
            <a:extLst>
              <a:ext uri="{FF2B5EF4-FFF2-40B4-BE49-F238E27FC236}">
                <a16:creationId xmlns:a16="http://schemas.microsoft.com/office/drawing/2014/main" xmlns="" id="{B44548AE-5A55-41C8-AE52-ADF706C1D759}"/>
              </a:ext>
            </a:extLst>
          </p:cNvPr>
          <p:cNvPicPr>
            <a:picLocks noChangeAspect="1"/>
          </p:cNvPicPr>
          <p:nvPr/>
        </p:nvPicPr>
        <p:blipFill>
          <a:blip r:embed="rId4"/>
          <a:stretch>
            <a:fillRect/>
          </a:stretch>
        </p:blipFill>
        <p:spPr>
          <a:xfrm>
            <a:off x="1" y="1"/>
            <a:ext cx="2121407" cy="731327"/>
          </a:xfrm>
          <a:prstGeom prst="rect">
            <a:avLst/>
          </a:prstGeom>
        </p:spPr>
      </p:pic>
      <p:sp>
        <p:nvSpPr>
          <p:cNvPr id="5" name="Rectangle 3">
            <a:extLst>
              <a:ext uri="{FF2B5EF4-FFF2-40B4-BE49-F238E27FC236}">
                <a16:creationId xmlns:a16="http://schemas.microsoft.com/office/drawing/2014/main" xmlns="" id="{396671AB-314B-47F8-AF09-2C85E49DD5BB}"/>
              </a:ext>
            </a:extLst>
          </p:cNvPr>
          <p:cNvSpPr txBox="1">
            <a:spLocks noChangeArrowheads="1"/>
          </p:cNvSpPr>
          <p:nvPr/>
        </p:nvSpPr>
        <p:spPr>
          <a:xfrm>
            <a:off x="1173481" y="1371600"/>
            <a:ext cx="10799064" cy="29626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ru-RU" sz="2400" b="1" dirty="0">
                <a:solidFill>
                  <a:srgbClr val="002060"/>
                </a:solidFill>
                <a:cs typeface="Arial" panose="020B0604020202020204" pitchFamily="34" charset="0"/>
              </a:rPr>
              <a:t>Учреждениями, оказывающими акушерско - гинекологическую помощь</a:t>
            </a:r>
            <a:endParaRPr lang="ru-RU" sz="2400" dirty="0">
              <a:solidFill>
                <a:srgbClr val="002060"/>
              </a:solidFill>
              <a:cs typeface="Arial" panose="020B0604020202020204" pitchFamily="34" charset="0"/>
            </a:endParaRPr>
          </a:p>
          <a:p>
            <a:pPr>
              <a:buFont typeface="Wingdings" panose="05000000000000000000" pitchFamily="2" charset="2"/>
              <a:buChar char="Ø"/>
            </a:pPr>
            <a:r>
              <a:rPr lang="ru-RU" sz="2400" b="1" dirty="0">
                <a:solidFill>
                  <a:srgbClr val="002060"/>
                </a:solidFill>
                <a:cs typeface="Arial" panose="020B0604020202020204" pitchFamily="34" charset="0"/>
              </a:rPr>
              <a:t>Учреждениями, оказывающими лечебно - профилактическую помощь</a:t>
            </a:r>
            <a:endParaRPr lang="ru-RU" sz="2400" dirty="0">
              <a:solidFill>
                <a:srgbClr val="002060"/>
              </a:solidFill>
              <a:cs typeface="Arial" panose="020B0604020202020204" pitchFamily="34" charset="0"/>
            </a:endParaRPr>
          </a:p>
          <a:p>
            <a:pPr>
              <a:buFont typeface="Wingdings" panose="05000000000000000000" pitchFamily="2" charset="2"/>
              <a:buChar char="Ø"/>
            </a:pPr>
            <a:r>
              <a:rPr lang="ru-RU" sz="2400" b="1" dirty="0">
                <a:solidFill>
                  <a:srgbClr val="002060"/>
                </a:solidFill>
                <a:cs typeface="Arial" panose="020B0604020202020204" pitchFamily="34" charset="0"/>
              </a:rPr>
              <a:t>Комплексом социальных и правовых мер, направленных на поддержку материнства и детства</a:t>
            </a:r>
            <a:endParaRPr lang="ru-RU" sz="2400" dirty="0">
              <a:solidFill>
                <a:srgbClr val="002060"/>
              </a:solidFill>
              <a:cs typeface="Arial" panose="020B0604020202020204" pitchFamily="34" charset="0"/>
            </a:endParaRPr>
          </a:p>
          <a:p>
            <a:pPr marL="0" indent="0">
              <a:buNone/>
            </a:pPr>
            <a:endParaRPr lang="ru-RU" dirty="0">
              <a:solidFill>
                <a:srgbClr val="002060"/>
              </a:solidFill>
            </a:endParaRPr>
          </a:p>
          <a:p>
            <a:pPr marL="0" indent="0">
              <a:buFont typeface="Arial" panose="020B0604020202020204" pitchFamily="34" charset="0"/>
              <a:buNone/>
            </a:pPr>
            <a:endParaRPr lang="ru-RU" altLang="ru-RU" sz="2400" b="1" dirty="0">
              <a:solidFill>
                <a:srgbClr val="002060"/>
              </a:solidFill>
            </a:endParaRPr>
          </a:p>
        </p:txBody>
      </p:sp>
      <p:pic>
        <p:nvPicPr>
          <p:cNvPr id="8" name="Рисунок 7">
            <a:extLst>
              <a:ext uri="{FF2B5EF4-FFF2-40B4-BE49-F238E27FC236}">
                <a16:creationId xmlns:a16="http://schemas.microsoft.com/office/drawing/2014/main" xmlns="" id="{8BCC400A-4FDD-44CD-9904-F9B9F7764EB6}"/>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723415" y="3251670"/>
            <a:ext cx="4745169" cy="3606330"/>
          </a:xfrm>
          <a:prstGeom prst="rect">
            <a:avLst/>
          </a:prstGeom>
          <a:ln>
            <a:noFill/>
          </a:ln>
          <a:effectLst>
            <a:softEdge rad="112500"/>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xmlns="" id="{3620BD37-7BBB-4B84-BC08-1CC96FC71D67}"/>
              </a:ext>
            </a:extLst>
          </p:cNvPr>
          <p:cNvPicPr>
            <a:picLocks noChangeAspect="1"/>
          </p:cNvPicPr>
          <p:nvPr/>
        </p:nvPicPr>
        <p:blipFill rotWithShape="1">
          <a:blip r:embed="rId3">
            <a:extLst>
              <a:ext uri="{28A0092B-C50C-407E-A947-70E740481C1C}">
                <a14:useLocalDpi xmlns:a14="http://schemas.microsoft.com/office/drawing/2010/main" xmlns="" val="0"/>
              </a:ext>
            </a:extLst>
          </a:blip>
          <a:srcRect b="3733"/>
          <a:stretch/>
        </p:blipFill>
        <p:spPr>
          <a:xfrm>
            <a:off x="0" y="0"/>
            <a:ext cx="12192000" cy="6912864"/>
          </a:xfrm>
          <a:prstGeom prst="rect">
            <a:avLst/>
          </a:prstGeom>
        </p:spPr>
      </p:pic>
      <p:sp>
        <p:nvSpPr>
          <p:cNvPr id="7" name="Объект 6">
            <a:extLst>
              <a:ext uri="{FF2B5EF4-FFF2-40B4-BE49-F238E27FC236}">
                <a16:creationId xmlns:a16="http://schemas.microsoft.com/office/drawing/2014/main" xmlns="" id="{841D3A06-76AE-4D96-B3DD-9A085CBE6F36}"/>
              </a:ext>
            </a:extLst>
          </p:cNvPr>
          <p:cNvSpPr>
            <a:spLocks noGrp="1"/>
          </p:cNvSpPr>
          <p:nvPr>
            <p:ph idx="1"/>
          </p:nvPr>
        </p:nvSpPr>
        <p:spPr>
          <a:xfrm>
            <a:off x="490728" y="1351495"/>
            <a:ext cx="10899647" cy="4613274"/>
          </a:xfrm>
        </p:spPr>
        <p:txBody>
          <a:bodyPr>
            <a:normAutofit/>
          </a:bodyPr>
          <a:lstStyle/>
          <a:p>
            <a:pPr marL="0" indent="0" algn="ctr">
              <a:buNone/>
              <a:defRPr/>
            </a:pPr>
            <a:r>
              <a:rPr lang="ru-RU" sz="2000" b="1" dirty="0">
                <a:solidFill>
                  <a:srgbClr val="C00000"/>
                </a:solidFill>
              </a:rPr>
              <a:t>Задачи системы охраны материнства и детства реализуются на 8 этапах оказания</a:t>
            </a:r>
          </a:p>
          <a:p>
            <a:pPr marL="0" indent="0" algn="ctr">
              <a:buNone/>
              <a:defRPr/>
            </a:pPr>
            <a:r>
              <a:rPr lang="ru-RU" sz="2000" b="1" dirty="0">
                <a:solidFill>
                  <a:srgbClr val="C00000"/>
                </a:solidFill>
              </a:rPr>
              <a:t> лечебно- профилактической помощи:</a:t>
            </a:r>
          </a:p>
          <a:p>
            <a:pPr>
              <a:buFont typeface="Wingdings" panose="05000000000000000000" pitchFamily="2" charset="2"/>
              <a:buChar char="Ø"/>
              <a:defRPr/>
            </a:pPr>
            <a:r>
              <a:rPr lang="ru-RU" sz="2000" b="1" dirty="0">
                <a:solidFill>
                  <a:srgbClr val="002060"/>
                </a:solidFill>
              </a:rPr>
              <a:t>Формирование здоровья девочки как будущей матери, подготовка её к будущему материнству</a:t>
            </a:r>
          </a:p>
          <a:p>
            <a:pPr>
              <a:buFont typeface="Wingdings" panose="05000000000000000000" pitchFamily="2" charset="2"/>
              <a:buChar char="Ø"/>
              <a:defRPr/>
            </a:pPr>
            <a:r>
              <a:rPr lang="ru-RU" sz="2000" b="1" dirty="0">
                <a:solidFill>
                  <a:srgbClr val="002060"/>
                </a:solidFill>
              </a:rPr>
              <a:t>Лечебно- профилактическая помощь женщине до наступления беременности</a:t>
            </a:r>
          </a:p>
          <a:p>
            <a:pPr>
              <a:buFont typeface="Wingdings" panose="05000000000000000000" pitchFamily="2" charset="2"/>
              <a:buChar char="Ø"/>
              <a:defRPr/>
            </a:pPr>
            <a:r>
              <a:rPr lang="ru-RU" sz="2000" b="1" dirty="0">
                <a:solidFill>
                  <a:srgbClr val="002060"/>
                </a:solidFill>
              </a:rPr>
              <a:t>Антенатальная охрана плода</a:t>
            </a:r>
          </a:p>
          <a:p>
            <a:pPr>
              <a:buFont typeface="Wingdings" panose="05000000000000000000" pitchFamily="2" charset="2"/>
              <a:buChar char="Ø"/>
              <a:defRPr/>
            </a:pPr>
            <a:r>
              <a:rPr lang="ru-RU" sz="2000" b="1" dirty="0">
                <a:solidFill>
                  <a:srgbClr val="002060"/>
                </a:solidFill>
              </a:rPr>
              <a:t>Интранатальная охрана плода, сохранение здоровья женщины в родах</a:t>
            </a:r>
          </a:p>
          <a:p>
            <a:pPr>
              <a:buFont typeface="Wingdings" panose="05000000000000000000" pitchFamily="2" charset="2"/>
              <a:buChar char="Ø"/>
              <a:defRPr/>
            </a:pPr>
            <a:r>
              <a:rPr lang="ru-RU" sz="2000" b="1" dirty="0">
                <a:solidFill>
                  <a:srgbClr val="002060"/>
                </a:solidFill>
              </a:rPr>
              <a:t>Охрана здоровья новорожденного и матери в послеродовый период</a:t>
            </a:r>
          </a:p>
          <a:p>
            <a:pPr>
              <a:buFont typeface="Wingdings" panose="05000000000000000000" pitchFamily="2" charset="2"/>
              <a:buChar char="Ø"/>
              <a:defRPr/>
            </a:pPr>
            <a:r>
              <a:rPr lang="ru-RU" sz="2000" b="1" dirty="0">
                <a:solidFill>
                  <a:srgbClr val="002060"/>
                </a:solidFill>
              </a:rPr>
              <a:t>Охрана здоровья ребенка в дошкольный период</a:t>
            </a:r>
          </a:p>
          <a:p>
            <a:pPr>
              <a:buFont typeface="Wingdings" panose="05000000000000000000" pitchFamily="2" charset="2"/>
              <a:buChar char="Ø"/>
              <a:defRPr/>
            </a:pPr>
            <a:r>
              <a:rPr lang="ru-RU" sz="2000" b="1" dirty="0">
                <a:solidFill>
                  <a:srgbClr val="002060"/>
                </a:solidFill>
              </a:rPr>
              <a:t>Охрана здоровья ребенка в период школьного возраста</a:t>
            </a:r>
          </a:p>
          <a:p>
            <a:pPr>
              <a:buFont typeface="Wingdings" panose="05000000000000000000" pitchFamily="2" charset="2"/>
              <a:buChar char="Ø"/>
              <a:defRPr/>
            </a:pPr>
            <a:r>
              <a:rPr lang="ru-RU" sz="2000" b="1" dirty="0">
                <a:solidFill>
                  <a:srgbClr val="002060"/>
                </a:solidFill>
              </a:rPr>
              <a:t>Охрана здоровья подростка и передача его во «взрослую сеть» </a:t>
            </a:r>
          </a:p>
          <a:p>
            <a:pPr>
              <a:buFont typeface="Wingdings" panose="05000000000000000000" pitchFamily="2" charset="2"/>
              <a:buChar char="Ø"/>
              <a:defRPr/>
            </a:pPr>
            <a:endParaRPr lang="ru-RU" sz="2400" b="1" dirty="0">
              <a:solidFill>
                <a:srgbClr val="002060"/>
              </a:solidFill>
            </a:endParaRPr>
          </a:p>
        </p:txBody>
      </p:sp>
      <p:sp>
        <p:nvSpPr>
          <p:cNvPr id="4" name="Заголовок 3">
            <a:extLst>
              <a:ext uri="{FF2B5EF4-FFF2-40B4-BE49-F238E27FC236}">
                <a16:creationId xmlns:a16="http://schemas.microsoft.com/office/drawing/2014/main" xmlns="" id="{0E0FD61F-CF28-4531-9E7F-1EF4E5ADB924}"/>
              </a:ext>
            </a:extLst>
          </p:cNvPr>
          <p:cNvSpPr>
            <a:spLocks noGrp="1"/>
          </p:cNvSpPr>
          <p:nvPr>
            <p:ph type="title"/>
          </p:nvPr>
        </p:nvSpPr>
        <p:spPr>
          <a:xfrm>
            <a:off x="1463039" y="403400"/>
            <a:ext cx="10082784" cy="438151"/>
          </a:xfrm>
        </p:spPr>
        <p:txBody>
          <a:bodyPr>
            <a:noAutofit/>
          </a:bodyPr>
          <a:lstStyle/>
          <a:p>
            <a:pPr algn="ctr"/>
            <a:r>
              <a:rPr lang="ru-RU" sz="2800" b="1" dirty="0">
                <a:solidFill>
                  <a:srgbClr val="C00000"/>
                </a:solidFill>
                <a:latin typeface="+mn-lt"/>
              </a:rPr>
              <a:t>Цель системы охраны материнства и детства- </a:t>
            </a:r>
            <a:br>
              <a:rPr lang="ru-RU" sz="2800" b="1" dirty="0">
                <a:solidFill>
                  <a:srgbClr val="C00000"/>
                </a:solidFill>
                <a:latin typeface="+mn-lt"/>
              </a:rPr>
            </a:br>
            <a:r>
              <a:rPr lang="ru-RU" sz="2800" b="1" dirty="0">
                <a:solidFill>
                  <a:srgbClr val="C00000"/>
                </a:solidFill>
                <a:latin typeface="+mn-lt"/>
              </a:rPr>
              <a:t>сохранение и укрепление репродуктивного потенциала</a:t>
            </a:r>
          </a:p>
        </p:txBody>
      </p:sp>
      <p:pic>
        <p:nvPicPr>
          <p:cNvPr id="5" name="Рисунок 4">
            <a:extLst>
              <a:ext uri="{FF2B5EF4-FFF2-40B4-BE49-F238E27FC236}">
                <a16:creationId xmlns:a16="http://schemas.microsoft.com/office/drawing/2014/main" xmlns="" id="{89FA9405-A5CF-4867-832D-254F0EB3CA79}"/>
              </a:ext>
            </a:extLst>
          </p:cNvPr>
          <p:cNvPicPr>
            <a:picLocks noChangeAspect="1"/>
          </p:cNvPicPr>
          <p:nvPr/>
        </p:nvPicPr>
        <p:blipFill>
          <a:blip r:embed="rId4"/>
          <a:stretch>
            <a:fillRect/>
          </a:stretch>
        </p:blipFill>
        <p:spPr>
          <a:xfrm>
            <a:off x="1" y="4631"/>
            <a:ext cx="1792223" cy="617845"/>
          </a:xfrm>
          <a:prstGeom prst="rect">
            <a:avLst/>
          </a:prstGeom>
        </p:spPr>
      </p:pic>
      <p:pic>
        <p:nvPicPr>
          <p:cNvPr id="6" name="Рисунок 5">
            <a:extLst>
              <a:ext uri="{FF2B5EF4-FFF2-40B4-BE49-F238E27FC236}">
                <a16:creationId xmlns:a16="http://schemas.microsoft.com/office/drawing/2014/main" xmlns="" id="{B40FF5D3-A765-4288-A0B4-2A4BE0F4ABFE}"/>
              </a:ext>
            </a:extLst>
          </p:cNvPr>
          <p:cNvPicPr>
            <a:picLocks noChangeAspect="1"/>
          </p:cNvPicPr>
          <p:nvPr/>
        </p:nvPicPr>
        <p:blipFill>
          <a:blip r:embed="rId5"/>
          <a:stretch>
            <a:fillRect/>
          </a:stretch>
        </p:blipFill>
        <p:spPr>
          <a:xfrm>
            <a:off x="7775205" y="4104211"/>
            <a:ext cx="4532620" cy="269892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8D9C03A5-F4D9-4EBF-B06F-127F86B67CA6}"/>
              </a:ext>
            </a:extLst>
          </p:cNvPr>
          <p:cNvPicPr>
            <a:picLocks noChangeAspect="1"/>
          </p:cNvPicPr>
          <p:nvPr/>
        </p:nvPicPr>
        <p:blipFill rotWithShape="1">
          <a:blip r:embed="rId3">
            <a:extLst>
              <a:ext uri="{28A0092B-C50C-407E-A947-70E740481C1C}">
                <a14:useLocalDpi xmlns:a14="http://schemas.microsoft.com/office/drawing/2010/main" xmlns="" val="0"/>
              </a:ext>
            </a:extLst>
          </a:blip>
          <a:srcRect b="3733"/>
          <a:stretch/>
        </p:blipFill>
        <p:spPr>
          <a:xfrm>
            <a:off x="0" y="-9164"/>
            <a:ext cx="12192000" cy="6858000"/>
          </a:xfrm>
          <a:prstGeom prst="rect">
            <a:avLst/>
          </a:prstGeom>
        </p:spPr>
      </p:pic>
      <p:pic>
        <p:nvPicPr>
          <p:cNvPr id="7" name="Рисунок 6">
            <a:extLst>
              <a:ext uri="{FF2B5EF4-FFF2-40B4-BE49-F238E27FC236}">
                <a16:creationId xmlns:a16="http://schemas.microsoft.com/office/drawing/2014/main" xmlns="" id="{EBB231A9-364B-4E2E-AA2F-3684C6EF4307}"/>
              </a:ext>
            </a:extLst>
          </p:cNvPr>
          <p:cNvPicPr>
            <a:picLocks noChangeAspect="1"/>
          </p:cNvPicPr>
          <p:nvPr/>
        </p:nvPicPr>
        <p:blipFill rotWithShape="1">
          <a:blip r:embed="rId4"/>
          <a:srcRect r="866" b="4134"/>
          <a:stretch/>
        </p:blipFill>
        <p:spPr>
          <a:xfrm>
            <a:off x="1673353" y="0"/>
            <a:ext cx="9064752" cy="6793992"/>
          </a:xfrm>
          <a:prstGeom prst="rect">
            <a:avLst/>
          </a:prstGeom>
        </p:spPr>
      </p:pic>
      <p:pic>
        <p:nvPicPr>
          <p:cNvPr id="8" name="Рисунок 7">
            <a:extLst>
              <a:ext uri="{FF2B5EF4-FFF2-40B4-BE49-F238E27FC236}">
                <a16:creationId xmlns:a16="http://schemas.microsoft.com/office/drawing/2014/main" xmlns="" id="{4243341D-4CB0-48AF-A72F-A0A5B19D2F7C}"/>
              </a:ext>
            </a:extLst>
          </p:cNvPr>
          <p:cNvPicPr>
            <a:picLocks noChangeAspect="1"/>
          </p:cNvPicPr>
          <p:nvPr/>
        </p:nvPicPr>
        <p:blipFill>
          <a:blip r:embed="rId5"/>
          <a:stretch>
            <a:fillRect/>
          </a:stretch>
        </p:blipFill>
        <p:spPr>
          <a:xfrm>
            <a:off x="1" y="1"/>
            <a:ext cx="1673352" cy="57686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xmlns="" id="{22624735-D84D-4CC3-80EC-489D50469E30}"/>
              </a:ext>
            </a:extLst>
          </p:cNvPr>
          <p:cNvPicPr>
            <a:picLocks noChangeAspect="1"/>
          </p:cNvPicPr>
          <p:nvPr/>
        </p:nvPicPr>
        <p:blipFill rotWithShape="1">
          <a:blip r:embed="rId3">
            <a:extLst>
              <a:ext uri="{28A0092B-C50C-407E-A947-70E740481C1C}">
                <a14:useLocalDpi xmlns:a14="http://schemas.microsoft.com/office/drawing/2010/main" xmlns="" val="0"/>
              </a:ext>
            </a:extLst>
          </a:blip>
          <a:srcRect b="3733"/>
          <a:stretch/>
        </p:blipFill>
        <p:spPr>
          <a:xfrm>
            <a:off x="0" y="0"/>
            <a:ext cx="12192000" cy="6912864"/>
          </a:xfrm>
          <a:prstGeom prst="rect">
            <a:avLst/>
          </a:prstGeom>
        </p:spPr>
      </p:pic>
      <p:sp>
        <p:nvSpPr>
          <p:cNvPr id="2" name="Заголовок 1"/>
          <p:cNvSpPr>
            <a:spLocks noGrp="1"/>
          </p:cNvSpPr>
          <p:nvPr>
            <p:ph type="title"/>
          </p:nvPr>
        </p:nvSpPr>
        <p:spPr>
          <a:xfrm>
            <a:off x="1950889" y="318563"/>
            <a:ext cx="9701785" cy="1010602"/>
          </a:xfrm>
        </p:spPr>
        <p:txBody>
          <a:bodyPr>
            <a:noAutofit/>
          </a:bodyPr>
          <a:lstStyle/>
          <a:p>
            <a:r>
              <a:rPr lang="ru-RU" sz="2800" b="1" dirty="0">
                <a:solidFill>
                  <a:srgbClr val="C00000"/>
                </a:solidFill>
                <a:latin typeface="+mn-lt"/>
                <a:cs typeface="Arial" panose="020B0604020202020204" pitchFamily="34" charset="0"/>
              </a:rPr>
              <a:t>В настоящее время система непрерывного мониторинга здоровья несовершеннолетних включает:</a:t>
            </a:r>
            <a:br>
              <a:rPr lang="ru-RU" sz="2800" b="1" dirty="0">
                <a:solidFill>
                  <a:srgbClr val="C00000"/>
                </a:solidFill>
                <a:latin typeface="+mn-lt"/>
                <a:cs typeface="Arial" panose="020B0604020202020204" pitchFamily="34" charset="0"/>
              </a:rPr>
            </a:br>
            <a:r>
              <a:rPr lang="ru-RU" sz="2800" dirty="0">
                <a:solidFill>
                  <a:srgbClr val="C00000"/>
                </a:solidFill>
                <a:latin typeface="+mn-lt"/>
                <a:cs typeface="Arial" panose="020B0604020202020204" pitchFamily="34" charset="0"/>
              </a:rPr>
              <a:t/>
            </a:r>
            <a:br>
              <a:rPr lang="ru-RU" sz="2800" dirty="0">
                <a:solidFill>
                  <a:srgbClr val="C00000"/>
                </a:solidFill>
                <a:latin typeface="+mn-lt"/>
                <a:cs typeface="Arial" panose="020B0604020202020204" pitchFamily="34" charset="0"/>
              </a:rPr>
            </a:br>
            <a:endParaRPr lang="ru-RU" sz="2800" dirty="0">
              <a:solidFill>
                <a:srgbClr val="C00000"/>
              </a:solidFill>
              <a:latin typeface="+mn-lt"/>
              <a:cs typeface="Arial" panose="020B0604020202020204" pitchFamily="34" charset="0"/>
            </a:endParaRPr>
          </a:p>
        </p:txBody>
      </p:sp>
      <p:sp>
        <p:nvSpPr>
          <p:cNvPr id="5" name="Объект 4">
            <a:extLst>
              <a:ext uri="{FF2B5EF4-FFF2-40B4-BE49-F238E27FC236}">
                <a16:creationId xmlns:a16="http://schemas.microsoft.com/office/drawing/2014/main" xmlns="" id="{DA5FD9F2-C0A3-4690-B430-65B7843E6B82}"/>
              </a:ext>
            </a:extLst>
          </p:cNvPr>
          <p:cNvSpPr>
            <a:spLocks noGrp="1"/>
          </p:cNvSpPr>
          <p:nvPr>
            <p:ph idx="1"/>
          </p:nvPr>
        </p:nvSpPr>
        <p:spPr>
          <a:xfrm>
            <a:off x="1184147" y="1200727"/>
            <a:ext cx="10392157" cy="4280948"/>
          </a:xfrm>
        </p:spPr>
        <p:txBody>
          <a:bodyPr>
            <a:normAutofit/>
          </a:bodyPr>
          <a:lstStyle/>
          <a:p>
            <a:pPr algn="just">
              <a:buFont typeface="Wingdings" panose="05000000000000000000" pitchFamily="2" charset="2"/>
              <a:buChar char="Ø"/>
            </a:pPr>
            <a:r>
              <a:rPr lang="ru-RU" sz="2000" b="1" dirty="0">
                <a:solidFill>
                  <a:srgbClr val="002060"/>
                </a:solidFill>
                <a:cs typeface="Arial" panose="020B0604020202020204" pitchFamily="34" charset="0"/>
              </a:rPr>
              <a:t>комплексную перинатальную (дородовую) диагностику нарушений развития ребенка</a:t>
            </a:r>
          </a:p>
          <a:p>
            <a:pPr algn="just">
              <a:buFont typeface="Wingdings" panose="05000000000000000000" pitchFamily="2" charset="2"/>
              <a:buChar char="Ø"/>
            </a:pPr>
            <a:r>
              <a:rPr lang="ru-RU" sz="2000" b="1" dirty="0">
                <a:solidFill>
                  <a:srgbClr val="002060"/>
                </a:solidFill>
                <a:cs typeface="Arial" panose="020B0604020202020204" pitchFamily="34" charset="0"/>
              </a:rPr>
              <a:t>неонатальный скрининг – исследование, проводимое в первые дни жизни ребенка, которое является самым эффективным способов выявления наследственных заболеваний и выявление нарушения слуха (</a:t>
            </a:r>
            <a:r>
              <a:rPr lang="ru-RU" sz="2000" b="1" dirty="0" err="1">
                <a:solidFill>
                  <a:srgbClr val="002060"/>
                </a:solidFill>
                <a:cs typeface="Arial" panose="020B0604020202020204" pitchFamily="34" charset="0"/>
              </a:rPr>
              <a:t>аудиологический</a:t>
            </a:r>
            <a:r>
              <a:rPr lang="ru-RU" sz="2000" b="1" dirty="0">
                <a:solidFill>
                  <a:srgbClr val="002060"/>
                </a:solidFill>
                <a:cs typeface="Arial" panose="020B0604020202020204" pitchFamily="34" charset="0"/>
              </a:rPr>
              <a:t> скрининг)</a:t>
            </a:r>
          </a:p>
          <a:p>
            <a:pPr algn="just">
              <a:buFont typeface="Wingdings" panose="05000000000000000000" pitchFamily="2" charset="2"/>
              <a:buChar char="Ø"/>
            </a:pPr>
            <a:r>
              <a:rPr lang="ru-RU" sz="2000" b="1" dirty="0">
                <a:solidFill>
                  <a:srgbClr val="002060"/>
                </a:solidFill>
                <a:cs typeface="Arial" panose="020B0604020202020204" pitchFamily="34" charset="0"/>
              </a:rPr>
              <a:t>профилактические медицинские осмотры детей в возрасте от 3 до 17 лет включительно с углубленным обследованием в критические возрастные периоды</a:t>
            </a:r>
          </a:p>
          <a:p>
            <a:pPr algn="just">
              <a:buFont typeface="Wingdings" panose="05000000000000000000" pitchFamily="2" charset="2"/>
              <a:buChar char="Ø"/>
            </a:pPr>
            <a:r>
              <a:rPr lang="ru-RU" sz="2000" b="1" dirty="0">
                <a:solidFill>
                  <a:srgbClr val="002060"/>
                </a:solidFill>
                <a:cs typeface="Arial" panose="020B0604020202020204" pitchFamily="34" charset="0"/>
              </a:rPr>
              <a:t>ежегодную диспансеризацию детей-сирот и детей, оставшихся без попечения родителей</a:t>
            </a:r>
          </a:p>
          <a:p>
            <a:pPr marL="0" indent="0">
              <a:buNone/>
            </a:pPr>
            <a:endParaRPr lang="ru-RU" dirty="0"/>
          </a:p>
        </p:txBody>
      </p:sp>
      <p:pic>
        <p:nvPicPr>
          <p:cNvPr id="4" name="Рисунок 3">
            <a:extLst>
              <a:ext uri="{FF2B5EF4-FFF2-40B4-BE49-F238E27FC236}">
                <a16:creationId xmlns:a16="http://schemas.microsoft.com/office/drawing/2014/main" xmlns="" id="{35E33382-9A81-4523-B031-E45A187D9924}"/>
              </a:ext>
            </a:extLst>
          </p:cNvPr>
          <p:cNvPicPr>
            <a:picLocks noChangeAspect="1"/>
          </p:cNvPicPr>
          <p:nvPr/>
        </p:nvPicPr>
        <p:blipFill>
          <a:blip r:embed="rId4"/>
          <a:stretch>
            <a:fillRect/>
          </a:stretch>
        </p:blipFill>
        <p:spPr>
          <a:xfrm>
            <a:off x="4147031" y="3952326"/>
            <a:ext cx="3897938" cy="2588231"/>
          </a:xfrm>
          <a:prstGeom prst="rect">
            <a:avLst/>
          </a:prstGeom>
          <a:ln>
            <a:noFill/>
          </a:ln>
          <a:effectLst>
            <a:softEdge rad="112500"/>
          </a:effectLst>
        </p:spPr>
      </p:pic>
      <p:pic>
        <p:nvPicPr>
          <p:cNvPr id="6" name="Рисунок 5">
            <a:extLst>
              <a:ext uri="{FF2B5EF4-FFF2-40B4-BE49-F238E27FC236}">
                <a16:creationId xmlns:a16="http://schemas.microsoft.com/office/drawing/2014/main" xmlns="" id="{51BC1614-AA23-41FE-A3EA-F8440FBBC92B}"/>
              </a:ext>
            </a:extLst>
          </p:cNvPr>
          <p:cNvPicPr>
            <a:picLocks noChangeAspect="1"/>
          </p:cNvPicPr>
          <p:nvPr/>
        </p:nvPicPr>
        <p:blipFill>
          <a:blip r:embed="rId5"/>
          <a:stretch>
            <a:fillRect/>
          </a:stretch>
        </p:blipFill>
        <p:spPr>
          <a:xfrm>
            <a:off x="0" y="43099"/>
            <a:ext cx="1950889" cy="548688"/>
          </a:xfrm>
          <a:prstGeom prst="rect">
            <a:avLst/>
          </a:prstGeom>
        </p:spPr>
      </p:pic>
    </p:spTree>
    <p:extLst>
      <p:ext uri="{BB962C8B-B14F-4D97-AF65-F5344CB8AC3E}">
        <p14:creationId xmlns:p14="http://schemas.microsoft.com/office/powerpoint/2010/main" xmlns="" val="1247283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0" name="Рисунок 9">
            <a:extLst>
              <a:ext uri="{FF2B5EF4-FFF2-40B4-BE49-F238E27FC236}">
                <a16:creationId xmlns:a16="http://schemas.microsoft.com/office/drawing/2014/main" xmlns="" id="{2304736E-80B4-45FA-B425-2289B2107D14}"/>
              </a:ext>
            </a:extLst>
          </p:cNvPr>
          <p:cNvPicPr>
            <a:picLocks noChangeAspect="1"/>
          </p:cNvPicPr>
          <p:nvPr/>
        </p:nvPicPr>
        <p:blipFill rotWithShape="1">
          <a:blip r:embed="rId3">
            <a:extLst>
              <a:ext uri="{28A0092B-C50C-407E-A947-70E740481C1C}">
                <a14:useLocalDpi xmlns:a14="http://schemas.microsoft.com/office/drawing/2010/main" xmlns="" val="0"/>
              </a:ext>
            </a:extLst>
          </a:blip>
          <a:srcRect b="3733"/>
          <a:stretch/>
        </p:blipFill>
        <p:spPr>
          <a:xfrm>
            <a:off x="0" y="-54864"/>
            <a:ext cx="12192000" cy="6912864"/>
          </a:xfrm>
          <a:prstGeom prst="rect">
            <a:avLst/>
          </a:prstGeom>
        </p:spPr>
      </p:pic>
      <p:sp>
        <p:nvSpPr>
          <p:cNvPr id="168" name="Google Shape;168;p26"/>
          <p:cNvSpPr txBox="1">
            <a:spLocks noGrp="1"/>
          </p:cNvSpPr>
          <p:nvPr>
            <p:ph type="body" idx="1"/>
          </p:nvPr>
        </p:nvSpPr>
        <p:spPr>
          <a:xfrm>
            <a:off x="1556004" y="2751956"/>
            <a:ext cx="9079992" cy="4013155"/>
          </a:xfrm>
          <a:prstGeom prst="rect">
            <a:avLst/>
          </a:prstGeom>
          <a:noFill/>
          <a:ln>
            <a:noFill/>
          </a:ln>
        </p:spPr>
        <p:txBody>
          <a:bodyPr spcFirstLastPara="1" vert="horz" wrap="square" lIns="91425" tIns="45700" rIns="91425" bIns="45700" rtlCol="0" anchor="t" anchorCtr="0">
            <a:noAutofit/>
          </a:bodyPr>
          <a:lstStyle/>
          <a:p>
            <a:pPr marL="342900" indent="-342900" algn="just">
              <a:spcBef>
                <a:spcPts val="0"/>
              </a:spcBef>
              <a:buClr>
                <a:schemeClr val="accent1"/>
              </a:buClr>
              <a:buSzPts val="2100"/>
              <a:buNone/>
            </a:pPr>
            <a:r>
              <a:rPr lang="en-US" b="1" dirty="0">
                <a:solidFill>
                  <a:srgbClr val="FFFF99"/>
                </a:solidFill>
                <a:latin typeface="Tahoma"/>
                <a:ea typeface="Tahoma"/>
                <a:cs typeface="Tahoma"/>
                <a:sym typeface="Tahoma"/>
              </a:rPr>
              <a:t>	</a:t>
            </a:r>
            <a:r>
              <a:rPr lang="en-US" sz="2000" b="1" dirty="0" err="1">
                <a:solidFill>
                  <a:srgbClr val="800000"/>
                </a:solidFill>
                <a:ea typeface="Tahoma"/>
                <a:cs typeface="Arial" panose="020B0604020202020204" pitchFamily="34" charset="0"/>
                <a:sym typeface="Tahoma"/>
              </a:rPr>
              <a:t>Своевременное</a:t>
            </a:r>
            <a:r>
              <a:rPr lang="en-US" sz="2000" b="1" dirty="0">
                <a:solidFill>
                  <a:srgbClr val="800000"/>
                </a:solidFill>
                <a:ea typeface="Tahoma"/>
                <a:cs typeface="Arial" panose="020B0604020202020204" pitchFamily="34" charset="0"/>
                <a:sym typeface="Tahoma"/>
              </a:rPr>
              <a:t> </a:t>
            </a:r>
            <a:r>
              <a:rPr lang="en-US" sz="2000" b="1" dirty="0" err="1">
                <a:solidFill>
                  <a:srgbClr val="800000"/>
                </a:solidFill>
                <a:ea typeface="Tahoma"/>
                <a:cs typeface="Arial" panose="020B0604020202020204" pitchFamily="34" charset="0"/>
                <a:sym typeface="Tahoma"/>
              </a:rPr>
              <a:t>выявление</a:t>
            </a:r>
            <a:r>
              <a:rPr lang="en-US" sz="2000" b="1" dirty="0">
                <a:solidFill>
                  <a:srgbClr val="800000"/>
                </a:solidFill>
                <a:ea typeface="Tahoma"/>
                <a:cs typeface="Arial" panose="020B0604020202020204" pitchFamily="34" charset="0"/>
                <a:sym typeface="Tahoma"/>
              </a:rPr>
              <a:t> </a:t>
            </a:r>
            <a:r>
              <a:rPr lang="en-US" sz="2000" b="1" dirty="0" err="1">
                <a:solidFill>
                  <a:srgbClr val="800000"/>
                </a:solidFill>
                <a:ea typeface="Tahoma"/>
                <a:cs typeface="Arial" panose="020B0604020202020204" pitchFamily="34" charset="0"/>
                <a:sym typeface="Tahoma"/>
              </a:rPr>
              <a:t>функциональных</a:t>
            </a:r>
            <a:r>
              <a:rPr lang="en-US" sz="2000" b="1" dirty="0">
                <a:solidFill>
                  <a:srgbClr val="800000"/>
                </a:solidFill>
                <a:ea typeface="Tahoma"/>
                <a:cs typeface="Arial" panose="020B0604020202020204" pitchFamily="34" charset="0"/>
                <a:sym typeface="Tahoma"/>
              </a:rPr>
              <a:t> </a:t>
            </a:r>
            <a:r>
              <a:rPr lang="en-US" sz="2000" b="1" dirty="0" err="1">
                <a:solidFill>
                  <a:srgbClr val="800000"/>
                </a:solidFill>
                <a:ea typeface="Tahoma"/>
                <a:cs typeface="Arial" panose="020B0604020202020204" pitchFamily="34" charset="0"/>
                <a:sym typeface="Tahoma"/>
              </a:rPr>
              <a:t>отклонений</a:t>
            </a:r>
            <a:r>
              <a:rPr lang="en-US" sz="2000" b="1" dirty="0">
                <a:solidFill>
                  <a:srgbClr val="800000"/>
                </a:solidFill>
                <a:ea typeface="Tahoma"/>
                <a:cs typeface="Arial" panose="020B0604020202020204" pitchFamily="34" charset="0"/>
                <a:sym typeface="Tahoma"/>
              </a:rPr>
              <a:t> (</a:t>
            </a:r>
            <a:r>
              <a:rPr lang="en-US" sz="2000" b="1" dirty="0" err="1">
                <a:solidFill>
                  <a:srgbClr val="800000"/>
                </a:solidFill>
                <a:ea typeface="Tahoma"/>
                <a:cs typeface="Arial" panose="020B0604020202020204" pitchFamily="34" charset="0"/>
                <a:sym typeface="Tahoma"/>
              </a:rPr>
              <a:t>стадия</a:t>
            </a:r>
            <a:r>
              <a:rPr lang="en-US" sz="2000" b="1" dirty="0">
                <a:solidFill>
                  <a:srgbClr val="800000"/>
                </a:solidFill>
                <a:ea typeface="Tahoma"/>
                <a:cs typeface="Arial" panose="020B0604020202020204" pitchFamily="34" charset="0"/>
                <a:sym typeface="Tahoma"/>
              </a:rPr>
              <a:t> </a:t>
            </a:r>
            <a:r>
              <a:rPr lang="en-US" sz="2000" b="1" dirty="0" err="1">
                <a:solidFill>
                  <a:srgbClr val="800000"/>
                </a:solidFill>
                <a:ea typeface="Tahoma"/>
                <a:cs typeface="Arial" panose="020B0604020202020204" pitchFamily="34" charset="0"/>
                <a:sym typeface="Tahoma"/>
              </a:rPr>
              <a:t>предболезни</a:t>
            </a:r>
            <a:r>
              <a:rPr lang="en-US" sz="2000" b="1" dirty="0">
                <a:solidFill>
                  <a:srgbClr val="800000"/>
                </a:solidFill>
                <a:ea typeface="Tahoma"/>
                <a:cs typeface="Arial" panose="020B0604020202020204" pitchFamily="34" charset="0"/>
                <a:sym typeface="Tahoma"/>
              </a:rPr>
              <a:t>)</a:t>
            </a:r>
            <a:endParaRPr sz="2000" dirty="0">
              <a:cs typeface="Arial" panose="020B0604020202020204" pitchFamily="34" charset="0"/>
            </a:endParaRPr>
          </a:p>
          <a:p>
            <a:pPr marL="342900" indent="-342900">
              <a:spcBef>
                <a:spcPts val="560"/>
              </a:spcBef>
              <a:buClr>
                <a:schemeClr val="accent1"/>
              </a:buClr>
              <a:buSzPts val="2100"/>
              <a:buNone/>
            </a:pPr>
            <a:r>
              <a:rPr lang="en-US" sz="2000" b="1" dirty="0">
                <a:solidFill>
                  <a:srgbClr val="800000"/>
                </a:solidFill>
                <a:latin typeface="Arial" panose="020B0604020202020204" pitchFamily="34" charset="0"/>
                <a:ea typeface="Tahoma"/>
                <a:cs typeface="Arial" panose="020B0604020202020204" pitchFamily="34" charset="0"/>
                <a:sym typeface="Tahoma"/>
              </a:rPr>
              <a:t>  </a:t>
            </a:r>
            <a:endParaRPr sz="2000" dirty="0">
              <a:latin typeface="Arial" panose="020B0604020202020204" pitchFamily="34" charset="0"/>
              <a:cs typeface="Arial" panose="020B0604020202020204" pitchFamily="34" charset="0"/>
            </a:endParaRPr>
          </a:p>
          <a:p>
            <a:pPr marL="342900" indent="-342900" algn="just">
              <a:spcBef>
                <a:spcPts val="560"/>
              </a:spcBef>
              <a:buClr>
                <a:schemeClr val="accent1"/>
              </a:buClr>
              <a:buSzPts val="2100"/>
              <a:buNone/>
            </a:pPr>
            <a:r>
              <a:rPr lang="en-US" sz="2000" b="1" dirty="0">
                <a:solidFill>
                  <a:srgbClr val="800000"/>
                </a:solidFill>
                <a:latin typeface="Arial" panose="020B0604020202020204" pitchFamily="34" charset="0"/>
                <a:ea typeface="Tahoma"/>
                <a:cs typeface="Arial" panose="020B0604020202020204" pitchFamily="34" charset="0"/>
                <a:sym typeface="Tahoma"/>
              </a:rPr>
              <a:t>	</a:t>
            </a:r>
            <a:r>
              <a:rPr lang="ru-RU" sz="2000" b="1" dirty="0">
                <a:solidFill>
                  <a:srgbClr val="800000"/>
                </a:solidFill>
                <a:ea typeface="Tahoma"/>
                <a:cs typeface="Arial" panose="020B0604020202020204" pitchFamily="34" charset="0"/>
                <a:sym typeface="Tahoma"/>
              </a:rPr>
              <a:t>В</a:t>
            </a:r>
            <a:r>
              <a:rPr lang="en-US" sz="2000" b="1" dirty="0" err="1">
                <a:solidFill>
                  <a:srgbClr val="800000"/>
                </a:solidFill>
                <a:ea typeface="Tahoma"/>
                <a:cs typeface="Arial" panose="020B0604020202020204" pitchFamily="34" charset="0"/>
                <a:sym typeface="Tahoma"/>
              </a:rPr>
              <a:t>озможност</a:t>
            </a:r>
            <a:r>
              <a:rPr lang="ru-RU" sz="2000" b="1" dirty="0">
                <a:solidFill>
                  <a:srgbClr val="800000"/>
                </a:solidFill>
                <a:ea typeface="Tahoma"/>
                <a:cs typeface="Arial" panose="020B0604020202020204" pitchFamily="34" charset="0"/>
                <a:sym typeface="Tahoma"/>
              </a:rPr>
              <a:t>ь</a:t>
            </a:r>
            <a:r>
              <a:rPr lang="en-US" sz="2000" b="1" dirty="0">
                <a:solidFill>
                  <a:srgbClr val="800000"/>
                </a:solidFill>
                <a:ea typeface="Tahoma"/>
                <a:cs typeface="Arial" panose="020B0604020202020204" pitchFamily="34" charset="0"/>
                <a:sym typeface="Tahoma"/>
              </a:rPr>
              <a:t> </a:t>
            </a:r>
            <a:r>
              <a:rPr lang="en-US" sz="2000" b="1" dirty="0" err="1">
                <a:solidFill>
                  <a:srgbClr val="800000"/>
                </a:solidFill>
                <a:ea typeface="Tahoma"/>
                <a:cs typeface="Arial" panose="020B0604020202020204" pitchFamily="34" charset="0"/>
                <a:sym typeface="Tahoma"/>
              </a:rPr>
              <a:t>предупреждения</a:t>
            </a:r>
            <a:r>
              <a:rPr lang="en-US" sz="2000" b="1" dirty="0">
                <a:solidFill>
                  <a:srgbClr val="800000"/>
                </a:solidFill>
                <a:ea typeface="Tahoma"/>
                <a:cs typeface="Arial" panose="020B0604020202020204" pitchFamily="34" charset="0"/>
                <a:sym typeface="Tahoma"/>
              </a:rPr>
              <a:t> </a:t>
            </a:r>
            <a:r>
              <a:rPr lang="en-US" sz="2000" b="1" dirty="0" err="1">
                <a:solidFill>
                  <a:srgbClr val="800000"/>
                </a:solidFill>
                <a:ea typeface="Tahoma"/>
                <a:cs typeface="Arial" panose="020B0604020202020204" pitchFamily="34" charset="0"/>
                <a:sym typeface="Tahoma"/>
              </a:rPr>
              <a:t>хронизации</a:t>
            </a:r>
            <a:r>
              <a:rPr lang="en-US" sz="2000" b="1" dirty="0">
                <a:solidFill>
                  <a:srgbClr val="800000"/>
                </a:solidFill>
                <a:ea typeface="Tahoma"/>
                <a:cs typeface="Arial" panose="020B0604020202020204" pitchFamily="34" charset="0"/>
                <a:sym typeface="Tahoma"/>
              </a:rPr>
              <a:t> </a:t>
            </a:r>
            <a:r>
              <a:rPr lang="en-US" sz="2000" b="1" dirty="0" err="1">
                <a:solidFill>
                  <a:srgbClr val="800000"/>
                </a:solidFill>
                <a:ea typeface="Tahoma"/>
                <a:cs typeface="Arial" panose="020B0604020202020204" pitchFamily="34" charset="0"/>
                <a:sym typeface="Tahoma"/>
              </a:rPr>
              <a:t>патологического</a:t>
            </a:r>
            <a:r>
              <a:rPr lang="en-US" sz="2000" b="1" dirty="0">
                <a:solidFill>
                  <a:srgbClr val="800000"/>
                </a:solidFill>
                <a:ea typeface="Tahoma"/>
                <a:cs typeface="Arial" panose="020B0604020202020204" pitchFamily="34" charset="0"/>
                <a:sym typeface="Tahoma"/>
              </a:rPr>
              <a:t> </a:t>
            </a:r>
            <a:r>
              <a:rPr lang="en-US" sz="2000" b="1" dirty="0" err="1">
                <a:solidFill>
                  <a:srgbClr val="800000"/>
                </a:solidFill>
                <a:ea typeface="Tahoma"/>
                <a:cs typeface="Arial" panose="020B0604020202020204" pitchFamily="34" charset="0"/>
                <a:sym typeface="Tahoma"/>
              </a:rPr>
              <a:t>процесса</a:t>
            </a:r>
            <a:r>
              <a:rPr lang="en-US" sz="2000" b="1" dirty="0">
                <a:solidFill>
                  <a:srgbClr val="800000"/>
                </a:solidFill>
                <a:ea typeface="Tahoma"/>
                <a:cs typeface="Arial" panose="020B0604020202020204" pitchFamily="34" charset="0"/>
                <a:sym typeface="Tahoma"/>
              </a:rPr>
              <a:t>  </a:t>
            </a:r>
            <a:endParaRPr sz="2000" dirty="0">
              <a:cs typeface="Arial" panose="020B0604020202020204" pitchFamily="34" charset="0"/>
            </a:endParaRPr>
          </a:p>
          <a:p>
            <a:pPr marL="342900" indent="-342900">
              <a:spcBef>
                <a:spcPts val="560"/>
              </a:spcBef>
              <a:buClr>
                <a:schemeClr val="accent1"/>
              </a:buClr>
              <a:buSzPts val="2100"/>
              <a:buNone/>
            </a:pPr>
            <a:r>
              <a:rPr lang="en-US" sz="2000" b="1" dirty="0">
                <a:solidFill>
                  <a:srgbClr val="800000"/>
                </a:solidFill>
                <a:latin typeface="Arial" panose="020B0604020202020204" pitchFamily="34" charset="0"/>
                <a:ea typeface="Tahoma"/>
                <a:cs typeface="Arial" panose="020B0604020202020204" pitchFamily="34" charset="0"/>
                <a:sym typeface="Tahoma"/>
              </a:rPr>
              <a:t>          </a:t>
            </a:r>
            <a:endParaRPr sz="2000" dirty="0">
              <a:latin typeface="Arial" panose="020B0604020202020204" pitchFamily="34" charset="0"/>
              <a:cs typeface="Arial" panose="020B0604020202020204" pitchFamily="34" charset="0"/>
            </a:endParaRPr>
          </a:p>
          <a:p>
            <a:pPr marL="342900" indent="-342900" algn="just">
              <a:spcBef>
                <a:spcPts val="560"/>
              </a:spcBef>
              <a:buClr>
                <a:schemeClr val="accent1"/>
              </a:buClr>
              <a:buSzPts val="2100"/>
              <a:buNone/>
            </a:pPr>
            <a:r>
              <a:rPr lang="en-US" sz="2000" b="1" dirty="0">
                <a:solidFill>
                  <a:srgbClr val="800000"/>
                </a:solidFill>
                <a:latin typeface="Arial" panose="020B0604020202020204" pitchFamily="34" charset="0"/>
                <a:ea typeface="Tahoma"/>
                <a:cs typeface="Arial" panose="020B0604020202020204" pitchFamily="34" charset="0"/>
                <a:sym typeface="Tahoma"/>
              </a:rPr>
              <a:t>	</a:t>
            </a:r>
            <a:endParaRPr lang="ru-RU" sz="2000" b="1" dirty="0">
              <a:solidFill>
                <a:srgbClr val="800000"/>
              </a:solidFill>
              <a:latin typeface="Arial" panose="020B0604020202020204" pitchFamily="34" charset="0"/>
              <a:ea typeface="Tahoma"/>
              <a:cs typeface="Arial" panose="020B0604020202020204" pitchFamily="34" charset="0"/>
              <a:sym typeface="Tahoma"/>
            </a:endParaRPr>
          </a:p>
          <a:p>
            <a:pPr marL="342900" indent="-342900" algn="just">
              <a:spcBef>
                <a:spcPts val="560"/>
              </a:spcBef>
              <a:buClr>
                <a:schemeClr val="accent1"/>
              </a:buClr>
              <a:buSzPts val="2100"/>
              <a:buNone/>
            </a:pPr>
            <a:r>
              <a:rPr lang="ru-RU" sz="2000" b="1" dirty="0">
                <a:solidFill>
                  <a:srgbClr val="800000"/>
                </a:solidFill>
                <a:ea typeface="Tahoma"/>
                <a:cs typeface="Arial" panose="020B0604020202020204" pitchFamily="34" charset="0"/>
                <a:sym typeface="Tahoma"/>
              </a:rPr>
              <a:t>     С</a:t>
            </a:r>
            <a:r>
              <a:rPr lang="en-US" sz="2000" b="1" dirty="0" err="1">
                <a:solidFill>
                  <a:srgbClr val="800000"/>
                </a:solidFill>
                <a:ea typeface="Tahoma"/>
                <a:cs typeface="Arial" panose="020B0604020202020204" pitchFamily="34" charset="0"/>
                <a:sym typeface="Tahoma"/>
              </a:rPr>
              <a:t>нижение</a:t>
            </a:r>
            <a:r>
              <a:rPr lang="en-US" sz="2000" b="1" dirty="0">
                <a:solidFill>
                  <a:srgbClr val="800000"/>
                </a:solidFill>
                <a:ea typeface="Tahoma"/>
                <a:cs typeface="Arial" panose="020B0604020202020204" pitchFamily="34" charset="0"/>
                <a:sym typeface="Tahoma"/>
              </a:rPr>
              <a:t> </a:t>
            </a:r>
            <a:r>
              <a:rPr lang="en-US" sz="2000" b="1" dirty="0" err="1">
                <a:solidFill>
                  <a:srgbClr val="800000"/>
                </a:solidFill>
                <a:ea typeface="Tahoma"/>
                <a:cs typeface="Arial" panose="020B0604020202020204" pitchFamily="34" charset="0"/>
                <a:sym typeface="Tahoma"/>
              </a:rPr>
              <a:t>распространенности</a:t>
            </a:r>
            <a:r>
              <a:rPr lang="en-US" sz="2000" b="1" dirty="0">
                <a:solidFill>
                  <a:srgbClr val="800000"/>
                </a:solidFill>
                <a:ea typeface="Tahoma"/>
                <a:cs typeface="Arial" panose="020B0604020202020204" pitchFamily="34" charset="0"/>
                <a:sym typeface="Tahoma"/>
              </a:rPr>
              <a:t> </a:t>
            </a:r>
            <a:r>
              <a:rPr lang="en-US" sz="2000" b="1" dirty="0" err="1">
                <a:solidFill>
                  <a:srgbClr val="800000"/>
                </a:solidFill>
                <a:ea typeface="Tahoma"/>
                <a:cs typeface="Arial" panose="020B0604020202020204" pitchFamily="34" charset="0"/>
                <a:sym typeface="Tahoma"/>
              </a:rPr>
              <a:t>хронических</a:t>
            </a:r>
            <a:r>
              <a:rPr lang="en-US" sz="2000" b="1" dirty="0">
                <a:solidFill>
                  <a:srgbClr val="800000"/>
                </a:solidFill>
                <a:ea typeface="Tahoma"/>
                <a:cs typeface="Arial" panose="020B0604020202020204" pitchFamily="34" charset="0"/>
                <a:sym typeface="Tahoma"/>
              </a:rPr>
              <a:t> </a:t>
            </a:r>
            <a:r>
              <a:rPr lang="en-US" sz="2000" b="1" dirty="0" err="1">
                <a:solidFill>
                  <a:srgbClr val="800000"/>
                </a:solidFill>
                <a:ea typeface="Tahoma"/>
                <a:cs typeface="Arial" panose="020B0604020202020204" pitchFamily="34" charset="0"/>
                <a:sym typeface="Tahoma"/>
              </a:rPr>
              <a:t>неспецифических</a:t>
            </a:r>
            <a:r>
              <a:rPr lang="en-US" sz="2000" b="1" dirty="0">
                <a:solidFill>
                  <a:srgbClr val="800000"/>
                </a:solidFill>
                <a:ea typeface="Tahoma"/>
                <a:cs typeface="Arial" panose="020B0604020202020204" pitchFamily="34" charset="0"/>
                <a:sym typeface="Tahoma"/>
              </a:rPr>
              <a:t> </a:t>
            </a:r>
            <a:r>
              <a:rPr lang="en-US" sz="2000" b="1" dirty="0" err="1">
                <a:solidFill>
                  <a:srgbClr val="800000"/>
                </a:solidFill>
                <a:ea typeface="Tahoma"/>
                <a:cs typeface="Arial" panose="020B0604020202020204" pitchFamily="34" charset="0"/>
                <a:sym typeface="Tahoma"/>
              </a:rPr>
              <a:t>заболеваний</a:t>
            </a:r>
            <a:endParaRPr sz="2000" dirty="0">
              <a:cs typeface="Arial" panose="020B0604020202020204" pitchFamily="34" charset="0"/>
            </a:endParaRPr>
          </a:p>
          <a:p>
            <a:pPr marL="342900" indent="-342900">
              <a:spcBef>
                <a:spcPts val="560"/>
              </a:spcBef>
              <a:buClr>
                <a:schemeClr val="accent1"/>
              </a:buClr>
              <a:buSzPts val="2100"/>
              <a:buNone/>
            </a:pPr>
            <a:endParaRPr lang="ru-RU" sz="2000" b="1" dirty="0">
              <a:solidFill>
                <a:srgbClr val="800000"/>
              </a:solidFill>
              <a:latin typeface="Arial" panose="020B0604020202020204" pitchFamily="34" charset="0"/>
              <a:ea typeface="Tahoma"/>
              <a:cs typeface="Arial" panose="020B0604020202020204" pitchFamily="34" charset="0"/>
              <a:sym typeface="Tahoma"/>
            </a:endParaRPr>
          </a:p>
          <a:p>
            <a:pPr marL="342900" indent="-342900">
              <a:spcBef>
                <a:spcPts val="560"/>
              </a:spcBef>
              <a:buClr>
                <a:schemeClr val="accent1"/>
              </a:buClr>
              <a:buSzPts val="2100"/>
              <a:buNone/>
            </a:pPr>
            <a:r>
              <a:rPr lang="en-US" sz="2000" b="1" dirty="0">
                <a:solidFill>
                  <a:srgbClr val="800000"/>
                </a:solidFill>
                <a:latin typeface="Arial" panose="020B0604020202020204" pitchFamily="34" charset="0"/>
                <a:ea typeface="Tahoma"/>
                <a:cs typeface="Arial" panose="020B0604020202020204" pitchFamily="34" charset="0"/>
                <a:sym typeface="Tahoma"/>
              </a:rPr>
              <a:t/>
            </a:r>
            <a:br>
              <a:rPr lang="en-US" sz="2000" b="1" dirty="0">
                <a:solidFill>
                  <a:srgbClr val="800000"/>
                </a:solidFill>
                <a:latin typeface="Arial" panose="020B0604020202020204" pitchFamily="34" charset="0"/>
                <a:ea typeface="Tahoma"/>
                <a:cs typeface="Arial" panose="020B0604020202020204" pitchFamily="34" charset="0"/>
                <a:sym typeface="Tahoma"/>
              </a:rPr>
            </a:br>
            <a:r>
              <a:rPr lang="ru-RU" sz="2000" b="1" dirty="0">
                <a:solidFill>
                  <a:srgbClr val="800000"/>
                </a:solidFill>
                <a:latin typeface="Arial" panose="020B0604020202020204" pitchFamily="34" charset="0"/>
                <a:ea typeface="Tahoma"/>
                <a:cs typeface="Arial" panose="020B0604020202020204" pitchFamily="34" charset="0"/>
                <a:sym typeface="Tahoma"/>
              </a:rPr>
              <a:t> </a:t>
            </a:r>
          </a:p>
          <a:p>
            <a:pPr marL="342900" indent="-342900">
              <a:spcBef>
                <a:spcPts val="560"/>
              </a:spcBef>
              <a:buClr>
                <a:schemeClr val="accent1"/>
              </a:buClr>
              <a:buSzPts val="2100"/>
              <a:buNone/>
            </a:pPr>
            <a:r>
              <a:rPr lang="ru-RU" sz="2000" b="1" dirty="0">
                <a:solidFill>
                  <a:srgbClr val="800000"/>
                </a:solidFill>
                <a:latin typeface="Arial" panose="020B0604020202020204" pitchFamily="34" charset="0"/>
                <a:ea typeface="Tahoma"/>
                <a:cs typeface="Arial" panose="020B0604020202020204" pitchFamily="34" charset="0"/>
                <a:sym typeface="Tahoma"/>
              </a:rPr>
              <a:t>                                </a:t>
            </a:r>
            <a:r>
              <a:rPr lang="ru-RU" sz="2000" b="1" dirty="0">
                <a:solidFill>
                  <a:srgbClr val="800000"/>
                </a:solidFill>
                <a:ea typeface="Tahoma"/>
                <a:cs typeface="Arial" panose="020B0604020202020204" pitchFamily="34" charset="0"/>
                <a:sym typeface="Tahoma"/>
              </a:rPr>
              <a:t>П</a:t>
            </a:r>
            <a:r>
              <a:rPr lang="en-US" sz="2000" b="1" dirty="0" err="1">
                <a:solidFill>
                  <a:srgbClr val="800000"/>
                </a:solidFill>
                <a:ea typeface="Tahoma"/>
                <a:cs typeface="Arial" panose="020B0604020202020204" pitchFamily="34" charset="0"/>
                <a:sym typeface="Tahoma"/>
              </a:rPr>
              <a:t>рофилактика</a:t>
            </a:r>
            <a:r>
              <a:rPr lang="en-US" sz="2000" b="1" dirty="0">
                <a:solidFill>
                  <a:srgbClr val="800000"/>
                </a:solidFill>
                <a:ea typeface="Tahoma"/>
                <a:cs typeface="Arial" panose="020B0604020202020204" pitchFamily="34" charset="0"/>
                <a:sym typeface="Tahoma"/>
              </a:rPr>
              <a:t> </a:t>
            </a:r>
            <a:r>
              <a:rPr lang="en-US" sz="2000" b="1" dirty="0" err="1">
                <a:solidFill>
                  <a:srgbClr val="800000"/>
                </a:solidFill>
                <a:ea typeface="Tahoma"/>
                <a:cs typeface="Arial" panose="020B0604020202020204" pitchFamily="34" charset="0"/>
                <a:sym typeface="Tahoma"/>
              </a:rPr>
              <a:t>инвалидности</a:t>
            </a:r>
            <a:endParaRPr sz="2000" dirty="0">
              <a:cs typeface="Arial" panose="020B0604020202020204" pitchFamily="34" charset="0"/>
            </a:endParaRPr>
          </a:p>
        </p:txBody>
      </p:sp>
      <p:sp>
        <p:nvSpPr>
          <p:cNvPr id="169" name="Google Shape;169;p26"/>
          <p:cNvSpPr/>
          <p:nvPr/>
        </p:nvSpPr>
        <p:spPr>
          <a:xfrm rot="5400000">
            <a:off x="5265215" y="3171327"/>
            <a:ext cx="547626" cy="693261"/>
          </a:xfrm>
          <a:prstGeom prst="rightArrow">
            <a:avLst>
              <a:gd name="adj1" fmla="val 50000"/>
              <a:gd name="adj2" fmla="val 50000"/>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r"/>
            <a:endParaRPr sz="2400">
              <a:solidFill>
                <a:schemeClr val="dk1"/>
              </a:solidFill>
              <a:latin typeface="Times New Roman"/>
              <a:ea typeface="Times New Roman"/>
              <a:cs typeface="Times New Roman"/>
              <a:sym typeface="Times New Roman"/>
            </a:endParaRPr>
          </a:p>
        </p:txBody>
      </p:sp>
      <p:sp>
        <p:nvSpPr>
          <p:cNvPr id="170" name="Google Shape;170;p26"/>
          <p:cNvSpPr/>
          <p:nvPr/>
        </p:nvSpPr>
        <p:spPr>
          <a:xfrm rot="5400000">
            <a:off x="5273453" y="4180762"/>
            <a:ext cx="556827" cy="646378"/>
          </a:xfrm>
          <a:prstGeom prst="rightArrow">
            <a:avLst>
              <a:gd name="adj1" fmla="val 50000"/>
              <a:gd name="adj2" fmla="val 50000"/>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r"/>
            <a:endParaRPr sz="2400">
              <a:solidFill>
                <a:schemeClr val="dk1"/>
              </a:solidFill>
              <a:latin typeface="Times New Roman"/>
              <a:ea typeface="Times New Roman"/>
              <a:cs typeface="Times New Roman"/>
              <a:sym typeface="Times New Roman"/>
            </a:endParaRPr>
          </a:p>
        </p:txBody>
      </p:sp>
      <p:sp>
        <p:nvSpPr>
          <p:cNvPr id="171" name="Google Shape;171;p26"/>
          <p:cNvSpPr/>
          <p:nvPr/>
        </p:nvSpPr>
        <p:spPr>
          <a:xfrm rot="5400000">
            <a:off x="5284056" y="5450548"/>
            <a:ext cx="556827" cy="646379"/>
          </a:xfrm>
          <a:prstGeom prst="rightArrow">
            <a:avLst>
              <a:gd name="adj1" fmla="val 50000"/>
              <a:gd name="adj2" fmla="val 50000"/>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r"/>
            <a:endParaRPr sz="2400">
              <a:solidFill>
                <a:schemeClr val="dk1"/>
              </a:solidFill>
              <a:latin typeface="Times New Roman"/>
              <a:ea typeface="Times New Roman"/>
              <a:cs typeface="Times New Roman"/>
              <a:sym typeface="Times New Roman"/>
            </a:endParaRPr>
          </a:p>
        </p:txBody>
      </p:sp>
      <p:pic>
        <p:nvPicPr>
          <p:cNvPr id="6" name="Рисунок 5">
            <a:extLst>
              <a:ext uri="{FF2B5EF4-FFF2-40B4-BE49-F238E27FC236}">
                <a16:creationId xmlns:a16="http://schemas.microsoft.com/office/drawing/2014/main" xmlns="" id="{38A96FDC-3676-470E-B597-611DC30AF50D}"/>
              </a:ext>
            </a:extLst>
          </p:cNvPr>
          <p:cNvPicPr>
            <a:picLocks noChangeAspect="1"/>
          </p:cNvPicPr>
          <p:nvPr/>
        </p:nvPicPr>
        <p:blipFill>
          <a:blip r:embed="rId4"/>
          <a:stretch>
            <a:fillRect/>
          </a:stretch>
        </p:blipFill>
        <p:spPr>
          <a:xfrm>
            <a:off x="0" y="0"/>
            <a:ext cx="1950889" cy="548688"/>
          </a:xfrm>
          <a:prstGeom prst="rect">
            <a:avLst/>
          </a:prstGeom>
        </p:spPr>
      </p:pic>
      <p:sp>
        <p:nvSpPr>
          <p:cNvPr id="2" name="Прямоугольник 1">
            <a:extLst>
              <a:ext uri="{FF2B5EF4-FFF2-40B4-BE49-F238E27FC236}">
                <a16:creationId xmlns:a16="http://schemas.microsoft.com/office/drawing/2014/main" xmlns="" id="{6BCD68C2-FE30-4CB2-9697-6103D4828DC6}"/>
              </a:ext>
            </a:extLst>
          </p:cNvPr>
          <p:cNvSpPr/>
          <p:nvPr/>
        </p:nvSpPr>
        <p:spPr>
          <a:xfrm>
            <a:off x="1234440" y="1264476"/>
            <a:ext cx="8900160" cy="1200329"/>
          </a:xfrm>
          <a:prstGeom prst="rect">
            <a:avLst/>
          </a:prstGeom>
        </p:spPr>
        <p:txBody>
          <a:bodyPr wrap="square">
            <a:spAutoFit/>
          </a:bodyPr>
          <a:lstStyle/>
          <a:p>
            <a:pPr algn="just">
              <a:buFont typeface="Wingdings" panose="05000000000000000000" pitchFamily="2" charset="2"/>
              <a:buChar char="Ø"/>
            </a:pPr>
            <a:r>
              <a:rPr lang="ru-RU" b="1" dirty="0">
                <a:solidFill>
                  <a:srgbClr val="002060"/>
                </a:solidFill>
                <a:cs typeface="Arial" panose="020B0604020202020204" pitchFamily="34" charset="0"/>
              </a:rPr>
              <a:t>профилактические медицинские осмотры детей в возрасте от 3 до 17 лет включительно с углубленным обследованием в критические возрастные периоды</a:t>
            </a:r>
          </a:p>
          <a:p>
            <a:pPr algn="just">
              <a:buFont typeface="Wingdings" panose="05000000000000000000" pitchFamily="2" charset="2"/>
              <a:buChar char="Ø"/>
            </a:pPr>
            <a:r>
              <a:rPr lang="ru-RU" b="1" dirty="0">
                <a:solidFill>
                  <a:srgbClr val="002060"/>
                </a:solidFill>
                <a:cs typeface="Arial" panose="020B0604020202020204" pitchFamily="34" charset="0"/>
              </a:rPr>
              <a:t>ежегодную диспансеризацию детей-сирот и детей, оставшихся без попечения родителей</a:t>
            </a:r>
          </a:p>
        </p:txBody>
      </p:sp>
      <p:sp>
        <p:nvSpPr>
          <p:cNvPr id="3" name="Прямоугольник 2">
            <a:extLst>
              <a:ext uri="{FF2B5EF4-FFF2-40B4-BE49-F238E27FC236}">
                <a16:creationId xmlns:a16="http://schemas.microsoft.com/office/drawing/2014/main" xmlns="" id="{98DADA9C-78F0-4B74-B903-1A32A6B7163B}"/>
              </a:ext>
            </a:extLst>
          </p:cNvPr>
          <p:cNvSpPr/>
          <p:nvPr/>
        </p:nvSpPr>
        <p:spPr>
          <a:xfrm>
            <a:off x="1631527" y="509951"/>
            <a:ext cx="9144000" cy="707886"/>
          </a:xfrm>
          <a:prstGeom prst="rect">
            <a:avLst/>
          </a:prstGeom>
        </p:spPr>
        <p:txBody>
          <a:bodyPr wrap="square">
            <a:spAutoFit/>
          </a:bodyPr>
          <a:lstStyle/>
          <a:p>
            <a:pPr lvl="0" algn="just">
              <a:defRPr/>
            </a:pPr>
            <a:r>
              <a:rPr lang="ru-RU" sz="2000" b="1" dirty="0">
                <a:solidFill>
                  <a:srgbClr val="C00000"/>
                </a:solidFill>
                <a:cs typeface="Arial" panose="020B0604020202020204" pitchFamily="34" charset="0"/>
              </a:rPr>
              <a:t>С 2013 г. в стране организовано широкомасштабное проведение профилактических медицинских осмотров несовершеннолетних </a:t>
            </a:r>
          </a:p>
        </p:txBody>
      </p:sp>
      <p:pic>
        <p:nvPicPr>
          <p:cNvPr id="11" name="Рисунок 10">
            <a:extLst>
              <a:ext uri="{FF2B5EF4-FFF2-40B4-BE49-F238E27FC236}">
                <a16:creationId xmlns:a16="http://schemas.microsoft.com/office/drawing/2014/main" xmlns="" id="{4B63D5A3-D9E6-43AD-A325-17B111272098}"/>
              </a:ext>
            </a:extLst>
          </p:cNvPr>
          <p:cNvPicPr>
            <a:picLocks noChangeAspect="1"/>
          </p:cNvPicPr>
          <p:nvPr/>
        </p:nvPicPr>
        <p:blipFill rotWithShape="1">
          <a:blip r:embed="rId5">
            <a:extLst>
              <a:ext uri="{BEBA8EAE-BF5A-486C-A8C5-ECC9F3942E4B}">
                <a14:imgProps xmlns:a14="http://schemas.microsoft.com/office/drawing/2010/main" xmlns="">
                  <a14:imgLayer r:embed="rId6">
                    <a14:imgEffect>
                      <a14:backgroundRemoval t="50794" b="88360" l="53900" r="86800">
                        <a14:foregroundMark x1="53900" y1="67196" x2="53900" y2="67196"/>
                        <a14:foregroundMark x1="65600" y1="85538" x2="65600" y2="85538"/>
                        <a14:foregroundMark x1="72100" y1="65432" x2="72100" y2="65432"/>
                        <a14:foregroundMark x1="72200" y1="65432" x2="72200" y2="65432"/>
                        <a14:foregroundMark x1="65900" y1="50794" x2="65900" y2="50794"/>
                        <a14:foregroundMark x1="78900" y1="73898" x2="78900" y2="73898"/>
                        <a14:foregroundMark x1="85100" y1="67725" x2="85100" y2="67725"/>
                        <a14:foregroundMark x1="84800" y1="63139" x2="84800" y2="63139"/>
                        <a14:foregroundMark x1="84800" y1="63139" x2="84800" y2="63139"/>
                        <a14:foregroundMark x1="81700" y1="72134" x2="81700" y2="72134"/>
                        <a14:foregroundMark x1="79800" y1="88360" x2="79800" y2="88360"/>
                        <a14:foregroundMark x1="78400" y1="70899" x2="78400" y2="70899"/>
                        <a14:foregroundMark x1="78200" y1="70370" x2="78200" y2="70370"/>
                        <a14:foregroundMark x1="78200" y1="70370" x2="78200" y2="70370"/>
                        <a14:foregroundMark x1="86800" y1="53086" x2="86800" y2="53086"/>
                        <a14:foregroundMark x1="84100" y1="56085" x2="84100" y2="56085"/>
                        <a14:foregroundMark x1="83900" y1="55732" x2="83900" y2="55732"/>
                      </a14:backgroundRemoval>
                    </a14:imgEffect>
                  </a14:imgLayer>
                </a14:imgProps>
              </a:ext>
              <a:ext uri="{28A0092B-C50C-407E-A947-70E740481C1C}">
                <a14:useLocalDpi xmlns:a14="http://schemas.microsoft.com/office/drawing/2010/main" xmlns="" val="0"/>
              </a:ext>
            </a:extLst>
          </a:blip>
          <a:srcRect l="52912" t="48137" r="26064" b="8011"/>
          <a:stretch/>
        </p:blipFill>
        <p:spPr>
          <a:xfrm>
            <a:off x="10404348" y="701173"/>
            <a:ext cx="1792224" cy="211957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xmlns="" id="{68400898-9CF0-4587-BD2A-3A5939FF1EDD}"/>
              </a:ext>
            </a:extLst>
          </p:cNvPr>
          <p:cNvPicPr>
            <a:picLocks noChangeAspect="1"/>
          </p:cNvPicPr>
          <p:nvPr/>
        </p:nvPicPr>
        <p:blipFill rotWithShape="1">
          <a:blip r:embed="rId3">
            <a:extLst>
              <a:ext uri="{28A0092B-C50C-407E-A947-70E740481C1C}">
                <a14:useLocalDpi xmlns:a14="http://schemas.microsoft.com/office/drawing/2010/main" xmlns="" val="0"/>
              </a:ext>
            </a:extLst>
          </a:blip>
          <a:srcRect b="3733"/>
          <a:stretch/>
        </p:blipFill>
        <p:spPr>
          <a:xfrm>
            <a:off x="0" y="0"/>
            <a:ext cx="12192000" cy="6912864"/>
          </a:xfrm>
          <a:prstGeom prst="rect">
            <a:avLst/>
          </a:prstGeom>
        </p:spPr>
      </p:pic>
      <p:sp>
        <p:nvSpPr>
          <p:cNvPr id="2" name="Заголовок 1"/>
          <p:cNvSpPr>
            <a:spLocks noGrp="1"/>
          </p:cNvSpPr>
          <p:nvPr>
            <p:ph type="title"/>
          </p:nvPr>
        </p:nvSpPr>
        <p:spPr>
          <a:xfrm>
            <a:off x="1764693" y="63170"/>
            <a:ext cx="8426450" cy="737486"/>
          </a:xfrm>
        </p:spPr>
        <p:txBody>
          <a:bodyPr>
            <a:normAutofit/>
          </a:bodyPr>
          <a:lstStyle/>
          <a:p>
            <a:pPr algn="ctr"/>
            <a:r>
              <a:rPr lang="ru-RU" sz="2800" b="1" dirty="0">
                <a:solidFill>
                  <a:srgbClr val="C00000"/>
                </a:solidFill>
                <a:latin typeface="+mn-lt"/>
                <a:cs typeface="Arial" panose="020B0604020202020204" pitchFamily="34" charset="0"/>
              </a:rPr>
              <a:t>ГРУППЫ   ЗДОРОВЬЯ</a:t>
            </a:r>
          </a:p>
        </p:txBody>
      </p:sp>
      <p:sp>
        <p:nvSpPr>
          <p:cNvPr id="5" name="Объект 4">
            <a:extLst>
              <a:ext uri="{FF2B5EF4-FFF2-40B4-BE49-F238E27FC236}">
                <a16:creationId xmlns:a16="http://schemas.microsoft.com/office/drawing/2014/main" xmlns="" id="{C9511492-605A-452B-BE30-C5C02CE3A7B2}"/>
              </a:ext>
            </a:extLst>
          </p:cNvPr>
          <p:cNvSpPr>
            <a:spLocks noGrp="1"/>
          </p:cNvSpPr>
          <p:nvPr>
            <p:ph idx="1"/>
          </p:nvPr>
        </p:nvSpPr>
        <p:spPr>
          <a:xfrm>
            <a:off x="792702" y="730939"/>
            <a:ext cx="9951497" cy="4140344"/>
          </a:xfrm>
        </p:spPr>
        <p:txBody>
          <a:bodyPr>
            <a:normAutofit/>
          </a:bodyPr>
          <a:lstStyle/>
          <a:p>
            <a:pPr algn="just">
              <a:buClr>
                <a:srgbClr val="002060"/>
              </a:buClr>
              <a:buFont typeface="Wingdings" panose="05000000000000000000" pitchFamily="2" charset="2"/>
              <a:buChar char="Ø"/>
            </a:pPr>
            <a:r>
              <a:rPr lang="ru-RU" sz="2000" b="1" dirty="0">
                <a:solidFill>
                  <a:srgbClr val="C00000"/>
                </a:solidFill>
                <a:cs typeface="Arial" panose="020B0604020202020204" pitchFamily="34" charset="0"/>
              </a:rPr>
              <a:t>I Группа</a:t>
            </a:r>
            <a:r>
              <a:rPr lang="ru-RU" sz="2000" b="1" dirty="0">
                <a:solidFill>
                  <a:srgbClr val="002060"/>
                </a:solidFill>
                <a:cs typeface="Arial" panose="020B0604020202020204" pitchFamily="34" charset="0"/>
              </a:rPr>
              <a:t> – это здоровые дети, у которых нет никаких физических и психических отклонений и не наблюдается проблем с развитием</a:t>
            </a:r>
          </a:p>
          <a:p>
            <a:pPr algn="just">
              <a:buClr>
                <a:srgbClr val="002060"/>
              </a:buClr>
              <a:buFont typeface="Wingdings" panose="05000000000000000000" pitchFamily="2" charset="2"/>
              <a:buChar char="Ø"/>
            </a:pPr>
            <a:r>
              <a:rPr lang="ru-RU" sz="2000" b="1" dirty="0">
                <a:solidFill>
                  <a:srgbClr val="C00000"/>
                </a:solidFill>
                <a:cs typeface="Arial" panose="020B0604020202020204" pitchFamily="34" charset="0"/>
              </a:rPr>
              <a:t>II группа</a:t>
            </a:r>
            <a:r>
              <a:rPr lang="ru-RU" sz="2000" b="1" dirty="0">
                <a:solidFill>
                  <a:srgbClr val="002060"/>
                </a:solidFill>
                <a:cs typeface="Arial" panose="020B0604020202020204" pitchFamily="34" charset="0"/>
              </a:rPr>
              <a:t> – это здоровые дети, с небольшими функциональными и отклонениями, физически и психически они соответствуют возрасту</a:t>
            </a:r>
          </a:p>
          <a:p>
            <a:pPr algn="just">
              <a:buClr>
                <a:srgbClr val="002060"/>
              </a:buClr>
              <a:buFont typeface="Wingdings" panose="05000000000000000000" pitchFamily="2" charset="2"/>
              <a:buChar char="Ø"/>
            </a:pPr>
            <a:r>
              <a:rPr lang="ru-RU" sz="2000" b="1" dirty="0">
                <a:solidFill>
                  <a:srgbClr val="C00000"/>
                </a:solidFill>
                <a:cs typeface="Arial" panose="020B0604020202020204" pitchFamily="34" charset="0"/>
              </a:rPr>
              <a:t>III группа</a:t>
            </a:r>
            <a:r>
              <a:rPr lang="ru-RU" sz="2000" b="1" dirty="0">
                <a:solidFill>
                  <a:srgbClr val="002060"/>
                </a:solidFill>
                <a:cs typeface="Arial" panose="020B0604020202020204" pitchFamily="34" charset="0"/>
              </a:rPr>
              <a:t> - дети с хроническими заболеваниями в компенсированном состоянии, физическое и психическое развитие у этих детей в норме</a:t>
            </a:r>
          </a:p>
          <a:p>
            <a:pPr algn="just">
              <a:buClr>
                <a:srgbClr val="002060"/>
              </a:buClr>
              <a:buFont typeface="Wingdings" panose="05000000000000000000" pitchFamily="2" charset="2"/>
              <a:buChar char="Ø"/>
            </a:pPr>
            <a:r>
              <a:rPr lang="ru-RU" sz="2000" b="1" dirty="0">
                <a:solidFill>
                  <a:srgbClr val="C00000"/>
                </a:solidFill>
                <a:cs typeface="Arial" panose="020B0604020202020204" pitchFamily="34" charset="0"/>
              </a:rPr>
              <a:t>IV группа</a:t>
            </a:r>
            <a:r>
              <a:rPr lang="ru-RU" sz="2000" b="1" dirty="0">
                <a:solidFill>
                  <a:srgbClr val="002060"/>
                </a:solidFill>
                <a:cs typeface="Arial" panose="020B0604020202020204" pitchFamily="34" charset="0"/>
              </a:rPr>
              <a:t> - дети, которые имеют заболевания в острый или подострый период. Их состояние не дает принимать участие в соревнованиях или сдаче нормативов. Тем не менее эти школьники имеют нормальное физическое и психологическое развитие</a:t>
            </a:r>
          </a:p>
          <a:p>
            <a:pPr algn="just">
              <a:buClr>
                <a:srgbClr val="002060"/>
              </a:buClr>
              <a:buFont typeface="Wingdings" panose="05000000000000000000" pitchFamily="2" charset="2"/>
              <a:buChar char="Ø"/>
            </a:pPr>
            <a:r>
              <a:rPr lang="ru-RU" sz="2000" b="1" dirty="0">
                <a:solidFill>
                  <a:srgbClr val="C00000"/>
                </a:solidFill>
                <a:cs typeface="Arial" panose="020B0604020202020204" pitchFamily="34" charset="0"/>
              </a:rPr>
              <a:t>V группа</a:t>
            </a:r>
            <a:r>
              <a:rPr lang="ru-RU" sz="2000" b="1" dirty="0">
                <a:solidFill>
                  <a:srgbClr val="002060"/>
                </a:solidFill>
                <a:cs typeface="Arial" panose="020B0604020202020204" pitchFamily="34" charset="0"/>
              </a:rPr>
              <a:t> - к пятой группе относятся все дети, у которых наблюдается тяжелое течение хронических заболеваний, которые сопровождаются частыми обострениями. К этой группе также относятся дети-инвалиды</a:t>
            </a:r>
          </a:p>
          <a:p>
            <a:pPr marL="0" indent="0">
              <a:buNone/>
            </a:pPr>
            <a:endParaRPr lang="ru-RU" dirty="0"/>
          </a:p>
        </p:txBody>
      </p:sp>
      <p:pic>
        <p:nvPicPr>
          <p:cNvPr id="4" name="Рисунок 3">
            <a:extLst>
              <a:ext uri="{FF2B5EF4-FFF2-40B4-BE49-F238E27FC236}">
                <a16:creationId xmlns:a16="http://schemas.microsoft.com/office/drawing/2014/main" xmlns="" id="{D7DE6EBD-BF2C-4984-B2FC-4D150304EBCB}"/>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220204" y="4738396"/>
            <a:ext cx="3096491" cy="2056434"/>
          </a:xfrm>
          <a:prstGeom prst="rect">
            <a:avLst/>
          </a:prstGeom>
          <a:ln>
            <a:noFill/>
          </a:ln>
          <a:effectLst>
            <a:softEdge rad="112500"/>
          </a:effectLst>
        </p:spPr>
      </p:pic>
      <p:pic>
        <p:nvPicPr>
          <p:cNvPr id="3" name="Рисунок 2">
            <a:extLst>
              <a:ext uri="{FF2B5EF4-FFF2-40B4-BE49-F238E27FC236}">
                <a16:creationId xmlns:a16="http://schemas.microsoft.com/office/drawing/2014/main" xmlns="" id="{95F1E7E8-1DB3-4FA4-9F29-D5FC95BA33CB}"/>
              </a:ext>
            </a:extLst>
          </p:cNvPr>
          <p:cNvPicPr>
            <a:picLocks noChangeAspect="1"/>
          </p:cNvPicPr>
          <p:nvPr/>
        </p:nvPicPr>
        <p:blipFill>
          <a:blip r:embed="rId5"/>
          <a:stretch>
            <a:fillRect/>
          </a:stretch>
        </p:blipFill>
        <p:spPr>
          <a:xfrm>
            <a:off x="0" y="0"/>
            <a:ext cx="1950889" cy="548688"/>
          </a:xfrm>
          <a:prstGeom prst="rect">
            <a:avLst/>
          </a:prstGeom>
        </p:spPr>
      </p:pic>
      <p:pic>
        <p:nvPicPr>
          <p:cNvPr id="9" name="Рисунок 8">
            <a:extLst>
              <a:ext uri="{FF2B5EF4-FFF2-40B4-BE49-F238E27FC236}">
                <a16:creationId xmlns:a16="http://schemas.microsoft.com/office/drawing/2014/main" xmlns="" id="{0CF51E33-04D3-4C9D-90FC-B698B8FD2952}"/>
              </a:ext>
            </a:extLst>
          </p:cNvPr>
          <p:cNvPicPr>
            <a:picLocks noChangeAspect="1"/>
          </p:cNvPicPr>
          <p:nvPr/>
        </p:nvPicPr>
        <p:blipFill rotWithShape="1">
          <a:blip r:embed="rId6">
            <a:extLst>
              <a:ext uri="{BEBA8EAE-BF5A-486C-A8C5-ECC9F3942E4B}">
                <a14:imgProps xmlns:a14="http://schemas.microsoft.com/office/drawing/2010/main" xmlns="">
                  <a14:imgLayer r:embed="rId7">
                    <a14:imgEffect>
                      <a14:backgroundRemoval t="50794" b="88360" l="53900" r="86800">
                        <a14:foregroundMark x1="53900" y1="67196" x2="53900" y2="67196"/>
                        <a14:foregroundMark x1="65600" y1="85538" x2="65600" y2="85538"/>
                        <a14:foregroundMark x1="72100" y1="65432" x2="72100" y2="65432"/>
                        <a14:foregroundMark x1="72200" y1="65432" x2="72200" y2="65432"/>
                        <a14:foregroundMark x1="65900" y1="50794" x2="65900" y2="50794"/>
                        <a14:foregroundMark x1="78900" y1="73898" x2="78900" y2="73898"/>
                        <a14:foregroundMark x1="85100" y1="67725" x2="85100" y2="67725"/>
                        <a14:foregroundMark x1="84800" y1="63139" x2="84800" y2="63139"/>
                        <a14:foregroundMark x1="84800" y1="63139" x2="84800" y2="63139"/>
                        <a14:foregroundMark x1="81700" y1="72134" x2="81700" y2="72134"/>
                        <a14:foregroundMark x1="79800" y1="88360" x2="79800" y2="88360"/>
                        <a14:foregroundMark x1="78400" y1="70899" x2="78400" y2="70899"/>
                        <a14:foregroundMark x1="78200" y1="70370" x2="78200" y2="70370"/>
                        <a14:foregroundMark x1="78200" y1="70370" x2="78200" y2="70370"/>
                        <a14:foregroundMark x1="86800" y1="53086" x2="86800" y2="53086"/>
                        <a14:foregroundMark x1="84100" y1="56085" x2="84100" y2="56085"/>
                        <a14:foregroundMark x1="83900" y1="55732" x2="83900" y2="55732"/>
                      </a14:backgroundRemoval>
                    </a14:imgEffect>
                  </a14:imgLayer>
                </a14:imgProps>
              </a:ext>
              <a:ext uri="{28A0092B-C50C-407E-A947-70E740481C1C}">
                <a14:useLocalDpi xmlns:a14="http://schemas.microsoft.com/office/drawing/2010/main" xmlns="" val="0"/>
              </a:ext>
            </a:extLst>
          </a:blip>
          <a:srcRect l="52912" t="48137" r="26064" b="8011"/>
          <a:stretch/>
        </p:blipFill>
        <p:spPr>
          <a:xfrm>
            <a:off x="10503186" y="431913"/>
            <a:ext cx="1792224" cy="2119571"/>
          </a:xfrm>
          <a:prstGeom prst="rect">
            <a:avLst/>
          </a:prstGeom>
        </p:spPr>
      </p:pic>
    </p:spTree>
    <p:extLst>
      <p:ext uri="{BB962C8B-B14F-4D97-AF65-F5344CB8AC3E}">
        <p14:creationId xmlns:p14="http://schemas.microsoft.com/office/powerpoint/2010/main" xmlns="" val="2820430583"/>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Ретро">
  <a:themeElements>
    <a:clrScheme name="Ретро">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Ретро">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Ретр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D26EA377-59BD-4C9C-9D94-EE8416EE4C79}"/>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3835</TotalTime>
  <Words>2992</Words>
  <Application>Microsoft Office PowerPoint</Application>
  <PresentationFormat>Произвольный</PresentationFormat>
  <Paragraphs>274</Paragraphs>
  <Slides>22</Slides>
  <Notes>22</Notes>
  <HiddenSlides>0</HiddenSlides>
  <MMClips>0</MMClips>
  <ScaleCrop>false</ScaleCrop>
  <HeadingPairs>
    <vt:vector size="4" baseType="variant">
      <vt:variant>
        <vt:lpstr>Тема</vt:lpstr>
      </vt:variant>
      <vt:variant>
        <vt:i4>2</vt:i4>
      </vt:variant>
      <vt:variant>
        <vt:lpstr>Заголовки слайдов</vt:lpstr>
      </vt:variant>
      <vt:variant>
        <vt:i4>22</vt:i4>
      </vt:variant>
    </vt:vector>
  </HeadingPairs>
  <TitlesOfParts>
    <vt:vector size="24" baseType="lpstr">
      <vt:lpstr>Тема Office</vt:lpstr>
      <vt:lpstr>Ретро</vt:lpstr>
      <vt:lpstr>Неделя сохранения здоровья детей</vt:lpstr>
      <vt:lpstr>Слайд 2</vt:lpstr>
      <vt:lpstr>    Очень важно сохранение и  укрепление здоровья подрастающего поколения  </vt:lpstr>
      <vt:lpstr>Слайд 4</vt:lpstr>
      <vt:lpstr>Цель системы охраны материнства и детства-  сохранение и укрепление репродуктивного потенциала</vt:lpstr>
      <vt:lpstr>Слайд 6</vt:lpstr>
      <vt:lpstr>В настоящее время система непрерывного мониторинга здоровья несовершеннолетних включает:  </vt:lpstr>
      <vt:lpstr>Слайд 8</vt:lpstr>
      <vt:lpstr>ГРУППЫ   ЗДОРОВЬЯ</vt:lpstr>
      <vt:lpstr>Орфанные заболевания </vt:lpstr>
      <vt:lpstr>Периоды детского возраста -  классификация Н.П. Гундобина </vt:lpstr>
      <vt:lpstr>Основы правильного ухода за ребёнком в первый год жизни</vt:lpstr>
      <vt:lpstr>Слайд 13</vt:lpstr>
      <vt:lpstr>Про грудное вскармливание</vt:lpstr>
      <vt:lpstr>Период раннего детства - от 1 года до 3 лет</vt:lpstr>
      <vt:lpstr>  Дошкольный период от 3 до 7 лет  </vt:lpstr>
      <vt:lpstr>Потребности детей дошкольного возраста</vt:lpstr>
      <vt:lpstr>ЗДОРОВЬЕ ДЕТЕЙ В СОВРЕМЕННЫХ УСЛОВИЯХ</vt:lpstr>
      <vt:lpstr>Слайд 19</vt:lpstr>
      <vt:lpstr>Слайд 20</vt:lpstr>
      <vt:lpstr>Особенности физического и психического развития подростков </vt:lpstr>
      <vt:lpstr> Эмоциональное здоровье ребенка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Неделя профилактики неинфекционных заболеваний</dc:title>
  <dc:creator>KIN</dc:creator>
  <cp:lastModifiedBy>User15</cp:lastModifiedBy>
  <cp:revision>588</cp:revision>
  <dcterms:created xsi:type="dcterms:W3CDTF">2023-01-11T08:45:08Z</dcterms:created>
  <dcterms:modified xsi:type="dcterms:W3CDTF">2025-06-02T03:07:57Z</dcterms:modified>
</cp:coreProperties>
</file>