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99" r:id="rId4"/>
    <p:sldId id="317" r:id="rId5"/>
    <p:sldId id="329" r:id="rId6"/>
    <p:sldId id="318" r:id="rId7"/>
    <p:sldId id="323" r:id="rId8"/>
    <p:sldId id="319" r:id="rId9"/>
    <p:sldId id="322" r:id="rId10"/>
    <p:sldId id="321" r:id="rId11"/>
    <p:sldId id="320" r:id="rId12"/>
    <p:sldId id="325" r:id="rId13"/>
    <p:sldId id="330" r:id="rId14"/>
    <p:sldId id="326" r:id="rId15"/>
    <p:sldId id="328" r:id="rId16"/>
    <p:sldId id="327" r:id="rId17"/>
    <p:sldId id="332" r:id="rId18"/>
    <p:sldId id="331" r:id="rId19"/>
    <p:sldId id="334" r:id="rId20"/>
    <p:sldId id="333" r:id="rId21"/>
    <p:sldId id="30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BC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v\Desktop\&#1052;&#1054;&#1071;\&#1055;&#1088;&#1077;&#1079;&#1077;&#1085;&#1090;&#1072;&#1094;&#1080;&#1080;\&#1082;%20&#1084;&#1086;&#1085;&#1080;&#1090;&#1086;&#1088;&#1080;&#1085;&#1075;&#1091;%20&#1087;&#1086;%20&#1085;&#1072;&#1088;&#1082;&#1086;&#1089;&#1080;&#1090;&#1091;&#1072;&#1094;&#1080;&#1080;%20&#1040;&#1053;&#1050;%20&#1050;&#1091;&#1079;&#1073;&#1072;&#1089;&#1089;&#1072;%202023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v\Desktop\&#1052;&#1054;&#1071;\&#1055;&#1088;&#1077;&#1079;&#1077;&#1085;&#1090;&#1072;&#1094;&#1080;&#1080;\&#1082;%20&#1084;&#1086;&#1085;&#1080;&#1090;&#1086;&#1088;&#1080;&#1085;&#1075;&#1091;%20&#1087;&#1086;%20&#1085;&#1072;&#1088;&#1082;&#1086;&#1089;&#1080;&#1090;&#1091;&#1072;&#1094;&#1080;&#1080;%20&#1040;&#1053;&#1050;%20&#1050;&#1091;&#1079;&#1073;&#1072;&#1089;&#1089;&#1072;%202023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v\Desktop\&#1052;&#1054;&#1071;\&#1055;&#1088;&#1077;&#1079;&#1077;&#1085;&#1090;&#1072;&#1094;&#1080;&#1080;\&#1082;%20&#1084;&#1086;&#1085;&#1080;&#1090;&#1086;&#1088;&#1080;&#1085;&#1075;&#1091;%20&#1087;&#1086;%20&#1085;&#1072;&#1088;&#1082;&#1086;&#1089;&#1080;&#1090;&#1091;&#1072;&#1094;&#1080;&#1080;%20&#1040;&#1053;&#1050;%20&#1050;&#1091;&#1079;&#1073;&#1072;&#1089;&#1089;&#1072;%202023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cap="all" spc="0" baseline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u="none" strike="noStrike" kern="1200" cap="all" spc="0" baseline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1" i="0" u="none" strike="noStrike" kern="1200" cap="all" spc="0" baseline="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ВПЕРВЫЕ В ЖИЗНИ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136482939632623E-2"/>
          <c:y val="0.13921296296296304"/>
          <c:w val="0.90286351706036749"/>
          <c:h val="0.64143336249635452"/>
        </c:manualLayout>
      </c:layout>
      <c:lineChart>
        <c:grouping val="standard"/>
        <c:ser>
          <c:idx val="0"/>
          <c:order val="0"/>
          <c:tx>
            <c:strRef>
              <c:f>Sheet1!$J$33</c:f>
              <c:strCache>
                <c:ptCount val="1"/>
                <c:pt idx="0">
                  <c:v>Кемеровская область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680664916885486E-2"/>
                  <c:y val="-1.3888888888888904E-2"/>
                </c:manualLayout>
              </c:layout>
              <c:tx>
                <c:rich>
                  <a:bodyPr/>
                  <a:lstStyle/>
                  <a:p>
                    <a:fld id="{801729DC-C39E-4238-928C-F8823A470930}" type="VALUE">
                      <a:rPr lang="en-US" sz="110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3D-420E-9BF6-AA852F4AE242}"/>
                </c:ext>
              </c:extLst>
            </c:dLbl>
            <c:dLbl>
              <c:idx val="1"/>
              <c:layout>
                <c:manualLayout>
                  <c:x val="-5.684033245844277E-2"/>
                  <c:y val="5.55555555555555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1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2374554-A22F-4A8F-98E3-7D83F84CB729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 algn="ctr" rtl="0">
                        <a:defRPr lang="en-US" sz="11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3D-420E-9BF6-AA852F4AE242}"/>
                </c:ext>
              </c:extLst>
            </c:dLbl>
            <c:dLbl>
              <c:idx val="2"/>
              <c:layout>
                <c:manualLayout>
                  <c:x val="-3.888888888888889E-2"/>
                  <c:y val="-5.55555555555555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1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0E7F235-5BC3-4A44-AB85-EC5FA01B99BC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 algn="ctr" rtl="0">
                        <a:defRPr lang="ru-RU" sz="11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13D-420E-9BF6-AA852F4AE242}"/>
                </c:ext>
              </c:extLst>
            </c:dLbl>
            <c:dLbl>
              <c:idx val="3"/>
              <c:layout>
                <c:manualLayout>
                  <c:x val="-4.2013998250218801E-2"/>
                  <c:y val="-2.77777777777778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1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29BCBEF-E1C2-4DFD-9E4D-0C2C7E5C251C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 algn="ctr" rtl="0">
                        <a:defRPr lang="ru-RU" sz="11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3D-420E-9BF6-AA852F4AE242}"/>
                </c:ext>
              </c:extLst>
            </c:dLbl>
            <c:dLbl>
              <c:idx val="4"/>
              <c:layout>
                <c:manualLayout>
                  <c:x val="-8.6806649168855009E-3"/>
                  <c:y val="-9.259259259259312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1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E95F322-C133-4130-87C7-16C7E08DC1BC}" type="VALUE"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 algn="ctr" rtl="0">
                        <a:defRPr lang="ru-RU" sz="11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13D-420E-9BF6-AA852F4AE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Sheet1!$I$34:$I$38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Sheet1!$J$34:$J$38</c:f>
              <c:numCache>
                <c:formatCode>General</c:formatCode>
                <c:ptCount val="5"/>
                <c:pt idx="0">
                  <c:v>12.1</c:v>
                </c:pt>
                <c:pt idx="1">
                  <c:v>13.8</c:v>
                </c:pt>
                <c:pt idx="2">
                  <c:v>12</c:v>
                </c:pt>
                <c:pt idx="3">
                  <c:v>11.2</c:v>
                </c:pt>
                <c:pt idx="4">
                  <c:v>10.200000000000001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3D-420E-9BF6-AA852F4AE242}"/>
            </c:ext>
          </c:extLst>
        </c:ser>
        <c:ser>
          <c:idx val="1"/>
          <c:order val="1"/>
          <c:tx>
            <c:strRef>
              <c:f>Sheet1!$K$33</c:f>
              <c:strCache>
                <c:ptCount val="1"/>
                <c:pt idx="0">
                  <c:v>СФО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132108486439216E-2"/>
                  <c:y val="-4.6296296296296335E-2"/>
                </c:manualLayout>
              </c:layout>
              <c:tx>
                <c:rich>
                  <a:bodyPr/>
                  <a:lstStyle/>
                  <a:p>
                    <a:fld id="{615728DC-3245-410E-BCF1-1C13F4B7A271}" type="VALUE">
                      <a:rPr lang="en-US" sz="105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13D-420E-9BF6-AA852F4AE242}"/>
                </c:ext>
              </c:extLst>
            </c:dLbl>
            <c:dLbl>
              <c:idx val="1"/>
              <c:layout>
                <c:manualLayout>
                  <c:x val="-5.1284776902887186E-2"/>
                  <c:y val="-5.09259259259259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DD3708F-83A9-442B-814D-1C3FC5E81556}" type="VALUE">
                      <a:rPr lang="en-US">
                        <a:solidFill>
                          <a:schemeClr val="accent2"/>
                        </a:solidFill>
                      </a:rPr>
                      <a:pPr algn="ctr" rtl="0">
                        <a:defRPr lang="en-US" sz="1050" b="1" i="0" u="none" strike="noStrike" kern="1200" baseline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13D-420E-9BF6-AA852F4AE242}"/>
                </c:ext>
              </c:extLst>
            </c:dLbl>
            <c:dLbl>
              <c:idx val="2"/>
              <c:layout>
                <c:manualLayout>
                  <c:x val="-4.5729221347331643E-2"/>
                  <c:y val="4.16666666666666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F8B8A6D-58F9-44E9-B67A-5A65AC580E0B}" type="VALUE">
                      <a:rPr lang="en-US">
                        <a:solidFill>
                          <a:schemeClr val="accent2"/>
                        </a:solidFill>
                      </a:rPr>
                      <a:pPr algn="ctr" rtl="0">
                        <a:defRPr lang="en-US" sz="1050" b="1" i="0" u="none" strike="noStrike" kern="1200" baseline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13D-420E-9BF6-AA852F4AE242}"/>
                </c:ext>
              </c:extLst>
            </c:dLbl>
            <c:dLbl>
              <c:idx val="3"/>
              <c:layout>
                <c:manualLayout>
                  <c:x val="-3.5243219597550349E-2"/>
                  <c:y val="-4.16666666666667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050" b="1" i="0" u="none" strike="noStrike" kern="1200" baseline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28A5785-50E0-4B13-8C88-BB29690A596B}" type="VALUE">
                      <a:rPr lang="en-US">
                        <a:solidFill>
                          <a:schemeClr val="accent2"/>
                        </a:solidFill>
                      </a:rPr>
                      <a:pPr algn="ctr" rtl="0">
                        <a:defRPr lang="ru-RU" sz="1050" b="1" i="0" u="none" strike="noStrike" kern="1200" baseline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13D-420E-9BF6-AA852F4AE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Sheet1!$I$34:$I$38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Sheet1!$K$34:$K$38</c:f>
              <c:numCache>
                <c:formatCode>General</c:formatCode>
                <c:ptCount val="5"/>
                <c:pt idx="0">
                  <c:v>14.7</c:v>
                </c:pt>
                <c:pt idx="1">
                  <c:v>13.7</c:v>
                </c:pt>
                <c:pt idx="2">
                  <c:v>11.3</c:v>
                </c:pt>
                <c:pt idx="3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13D-420E-9BF6-AA852F4AE242}"/>
            </c:ext>
          </c:extLst>
        </c:ser>
        <c:ser>
          <c:idx val="2"/>
          <c:order val="2"/>
          <c:tx>
            <c:strRef>
              <c:f>Sheet1!$L$33</c:f>
              <c:strCache>
                <c:ptCount val="1"/>
                <c:pt idx="0">
                  <c:v>РФ</c:v>
                </c:pt>
              </c:strCache>
            </c:strRef>
          </c:tx>
          <c:spPr>
            <a:ln w="349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35433070866147E-2"/>
                  <c:y val="0"/>
                </c:manualLayout>
              </c:layout>
              <c:tx>
                <c:rich>
                  <a:bodyPr/>
                  <a:lstStyle/>
                  <a:p>
                    <a:fld id="{A980703C-3DE9-490C-8554-CAC89AE4B989}" type="VALUE"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13D-420E-9BF6-AA852F4AE242}"/>
                </c:ext>
              </c:extLst>
            </c:dLbl>
            <c:dLbl>
              <c:idx val="1"/>
              <c:layout>
                <c:manualLayout>
                  <c:x val="-4.1840332458442694E-2"/>
                  <c:y val="5.5555555555555546E-2"/>
                </c:manualLayout>
              </c:layout>
              <c:tx>
                <c:rich>
                  <a:bodyPr/>
                  <a:lstStyle/>
                  <a:p>
                    <a:fld id="{6A950799-3155-40C9-B3AA-6474C1BE4A9F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13D-420E-9BF6-AA852F4AE242}"/>
                </c:ext>
              </c:extLst>
            </c:dLbl>
            <c:dLbl>
              <c:idx val="2"/>
              <c:layout>
                <c:manualLayout>
                  <c:x val="-4.1840332458442812E-2"/>
                  <c:y val="5.0925925925925944E-2"/>
                </c:manualLayout>
              </c:layout>
              <c:tx>
                <c:rich>
                  <a:bodyPr/>
                  <a:lstStyle/>
                  <a:p>
                    <a:fld id="{A899B06F-0846-424E-A473-3A156C288F0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13D-420E-9BF6-AA852F4AE242}"/>
                </c:ext>
              </c:extLst>
            </c:dLbl>
            <c:dLbl>
              <c:idx val="3"/>
              <c:layout>
                <c:manualLayout>
                  <c:x val="-4.1840332458442694E-2"/>
                  <c:y val="4.629629629629633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3D-420E-9BF6-AA852F4AE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Sheet1!$I$34:$I$38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Sheet1!$L$34:$L$38</c:f>
              <c:numCache>
                <c:formatCode>General</c:formatCode>
                <c:ptCount val="5"/>
                <c:pt idx="0">
                  <c:v>10.200000000000001</c:v>
                </c:pt>
                <c:pt idx="1">
                  <c:v>9.9</c:v>
                </c:pt>
                <c:pt idx="2">
                  <c:v>8.5</c:v>
                </c:pt>
                <c:pt idx="3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13D-420E-9BF6-AA852F4AE242}"/>
            </c:ext>
          </c:extLst>
        </c:ser>
        <c:dLbls>
          <c:showVal val="1"/>
        </c:dLbls>
        <c:marker val="1"/>
        <c:axId val="96578560"/>
        <c:axId val="96412416"/>
      </c:lineChart>
      <c:catAx>
        <c:axId val="96578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96412416"/>
        <c:crosses val="autoZero"/>
        <c:auto val="1"/>
        <c:lblAlgn val="ctr"/>
        <c:lblOffset val="100"/>
      </c:catAx>
      <c:valAx>
        <c:axId val="96412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657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cap="all" baseline="0" dirty="0">
                <a:solidFill>
                  <a:srgbClr val="2F559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endParaRPr lang="ru-RU" sz="1400" b="1" dirty="0">
              <a:solidFill>
                <a:srgbClr val="2F559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3827777777777804"/>
          <c:y val="3.2432598080943613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Sheet1!$J$3</c:f>
              <c:strCache>
                <c:ptCount val="1"/>
                <c:pt idx="0">
                  <c:v>Кемеровская область</c:v>
                </c:pt>
              </c:strCache>
            </c:strRef>
          </c:tx>
          <c:spPr>
            <a:ln w="34925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8833333333333385E-2"/>
                  <c:y val="-3.703703703703709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5D-4543-BB4F-DF1277835755}"/>
                </c:ext>
              </c:extLst>
            </c:dLbl>
            <c:dLbl>
              <c:idx val="1"/>
              <c:layout>
                <c:manualLayout>
                  <c:x val="-6.8833333333333441E-2"/>
                  <c:y val="-2.77777777777778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5D-4543-BB4F-DF1277835755}"/>
                </c:ext>
              </c:extLst>
            </c:dLbl>
            <c:dLbl>
              <c:idx val="2"/>
              <c:layout>
                <c:manualLayout>
                  <c:x val="-6.8833333333333385E-2"/>
                  <c:y val="-3.703703703703705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5D-4543-BB4F-DF1277835755}"/>
                </c:ext>
              </c:extLst>
            </c:dLbl>
            <c:dLbl>
              <c:idx val="3"/>
              <c:layout>
                <c:manualLayout>
                  <c:x val="-6.8833333333333385E-2"/>
                  <c:y val="-4.166666666666671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5D-4543-BB4F-DF1277835755}"/>
                </c:ext>
              </c:extLst>
            </c:dLbl>
            <c:dLbl>
              <c:idx val="4"/>
              <c:layout>
                <c:manualLayout>
                  <c:x val="-6.883333333333358E-2"/>
                  <c:y val="-3.240740740740751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5D-4543-BB4F-DF1277835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Sheet1!$I$4:$I$8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Sheet1!$J$4:$J$8</c:f>
              <c:numCache>
                <c:formatCode>General</c:formatCode>
                <c:ptCount val="5"/>
                <c:pt idx="0">
                  <c:v>281.60000000000002</c:v>
                </c:pt>
                <c:pt idx="1">
                  <c:v>246.5</c:v>
                </c:pt>
                <c:pt idx="2">
                  <c:v>226.9</c:v>
                </c:pt>
                <c:pt idx="3">
                  <c:v>222.4</c:v>
                </c:pt>
                <c:pt idx="4">
                  <c:v>215.9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75D-4543-BB4F-DF1277835755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СФО</c:v>
                </c:pt>
              </c:strCache>
            </c:strRef>
          </c:tx>
          <c:spPr>
            <a:ln w="34925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8833333333333385E-2"/>
                  <c:y val="-2.77777777777778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5D-4543-BB4F-DF1277835755}"/>
                </c:ext>
              </c:extLst>
            </c:dLbl>
            <c:dLbl>
              <c:idx val="1"/>
              <c:layout>
                <c:manualLayout>
                  <c:x val="-6.8833333333333441E-2"/>
                  <c:y val="-2.77777777777778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5D-4543-BB4F-DF1277835755}"/>
                </c:ext>
              </c:extLst>
            </c:dLbl>
            <c:dLbl>
              <c:idx val="2"/>
              <c:layout>
                <c:manualLayout>
                  <c:x val="-6.6055555555555548E-2"/>
                  <c:y val="-2.314814814814814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5D-4543-BB4F-DF1277835755}"/>
                </c:ext>
              </c:extLst>
            </c:dLbl>
            <c:dLbl>
              <c:idx val="3"/>
              <c:layout>
                <c:manualLayout>
                  <c:x val="-5.2166666666666701E-2"/>
                  <c:y val="0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5D-4543-BB4F-DF1277835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Sheet1!$I$4:$I$8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Sheet1!$K$4:$K$8</c:f>
              <c:numCache>
                <c:formatCode>General</c:formatCode>
                <c:ptCount val="5"/>
                <c:pt idx="0">
                  <c:v>224.6</c:v>
                </c:pt>
                <c:pt idx="1">
                  <c:v>208.5</c:v>
                </c:pt>
                <c:pt idx="2">
                  <c:v>192.4</c:v>
                </c:pt>
                <c:pt idx="3">
                  <c:v>196.8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75D-4543-BB4F-DF1277835755}"/>
            </c:ext>
          </c:extLst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РФ</c:v>
                </c:pt>
              </c:strCache>
            </c:strRef>
          </c:tx>
          <c:spPr>
            <a:ln w="349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1423665791776068E-2"/>
                  <c:y val="3.2407407407407426E-2"/>
                </c:manualLayout>
              </c:layout>
              <c:tx>
                <c:rich>
                  <a:bodyPr/>
                  <a:lstStyle/>
                  <a:p>
                    <a:fld id="{6D635DDA-D956-4632-8640-1F96950DC02F}" type="VALUE"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75D-4543-BB4F-DF1277835755}"/>
                </c:ext>
              </c:extLst>
            </c:dLbl>
            <c:dLbl>
              <c:idx val="1"/>
              <c:layout>
                <c:manualLayout>
                  <c:x val="-7.3090332458442736E-2"/>
                  <c:y val="2.77777777777778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E6E4A5A-CB56-43AB-8F9F-1BA1367F5D57}" type="VALUE">
                      <a:rPr lang="en-US" sz="105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 algn="ctr" rtl="0">
                        <a:defRPr lang="en-US" sz="1050" b="1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75D-4543-BB4F-DF1277835755}"/>
                </c:ext>
              </c:extLst>
            </c:dLbl>
            <c:dLbl>
              <c:idx val="2"/>
              <c:layout>
                <c:manualLayout>
                  <c:x val="-6.2152887139107653E-2"/>
                  <c:y val="2.31481481481481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6FC6CDB-76FC-4262-84A4-CA26CDDECB9A}" type="VALUE">
                      <a:rPr lang="en-US" sz="105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 algn="ctr" rtl="0">
                        <a:defRPr lang="en-US" sz="1050" b="1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75D-4543-BB4F-DF1277835755}"/>
                </c:ext>
              </c:extLst>
            </c:dLbl>
            <c:dLbl>
              <c:idx val="3"/>
              <c:layout>
                <c:manualLayout>
                  <c:x val="-6.4756999125109432E-2"/>
                  <c:y val="2.77777777777778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42433C0-AEE3-4645-9BF8-04D50F978C45}" type="VALUE">
                      <a:rPr lang="en-US" sz="105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 algn="ctr" rtl="0">
                        <a:defRPr lang="en-US" sz="1050" b="1" i="0" u="none" strike="noStrike" kern="1200" baseline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75D-4543-BB4F-DF12778357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05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Sheet1!$I$4:$I$8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Sheet1!$L$4:$L$8</c:f>
              <c:numCache>
                <c:formatCode>General</c:formatCode>
                <c:ptCount val="5"/>
                <c:pt idx="0">
                  <c:v>170.7</c:v>
                </c:pt>
                <c:pt idx="1">
                  <c:v>160.9</c:v>
                </c:pt>
                <c:pt idx="2">
                  <c:v>153</c:v>
                </c:pt>
                <c:pt idx="3">
                  <c:v>155.5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75D-4543-BB4F-DF1277835755}"/>
            </c:ext>
          </c:extLst>
        </c:ser>
        <c:dLbls>
          <c:showVal val="1"/>
        </c:dLbls>
        <c:marker val="1"/>
        <c:axId val="96715136"/>
        <c:axId val="96716672"/>
      </c:lineChart>
      <c:catAx>
        <c:axId val="967151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96716672"/>
        <c:crosses val="autoZero"/>
        <c:auto val="1"/>
        <c:lblAlgn val="ctr"/>
        <c:lblOffset val="100"/>
      </c:catAx>
      <c:valAx>
        <c:axId val="96716672"/>
        <c:scaling>
          <c:orientation val="minMax"/>
        </c:scaling>
        <c:delete val="1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tickLblPos val="none"/>
        <c:crossAx val="9671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ЧИСЛО ПАЦИЕНТОВ С СИНДРОМОМ ЗАВИСИМОСТИ </a:t>
            </a:r>
          </a:p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НАРКОТИЧЕСКИХ СРЕДСТВ, </a:t>
            </a:r>
          </a:p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СОСТОЯЩИХ ПОД ДИСПАНСЕРНЫМ НАБЛЮДЕНИЕМ в Кемеровской</a:t>
            </a:r>
            <a:r>
              <a:rPr lang="ru-RU" sz="1200" b="0" baseline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области</a:t>
            </a:r>
            <a:r>
              <a:rPr lang="ru-RU" sz="1200" b="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defRPr sz="1400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 b="0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100 тыс. населения)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Sheet1!$J$45</c:f>
              <c:strCache>
                <c:ptCount val="1"/>
                <c:pt idx="0">
                  <c:v>Кемеровская область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0368066355624676E-2"/>
                  <c:y val="-2.7777777777777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9A-4F97-BA63-7D7851ED97FE}"/>
                </c:ext>
              </c:extLst>
            </c:dLbl>
            <c:dLbl>
              <c:idx val="1"/>
              <c:layout>
                <c:manualLayout>
                  <c:x val="1.6588906168999482E-2"/>
                  <c:y val="-2.77777777777778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9A-4F97-BA63-7D7851ED97FE}"/>
                </c:ext>
              </c:extLst>
            </c:dLbl>
            <c:dLbl>
              <c:idx val="2"/>
              <c:layout>
                <c:manualLayout>
                  <c:x val="6.2208398133748091E-3"/>
                  <c:y val="-5.55555555555555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9A-4F97-BA63-7D7851ED97FE}"/>
                </c:ext>
              </c:extLst>
            </c:dLbl>
            <c:dLbl>
              <c:idx val="3"/>
              <c:layout>
                <c:manualLayout>
                  <c:x val="1.4515292897874458E-2"/>
                  <c:y val="-3.24074074074074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9A-4F97-BA63-7D7851ED97FE}"/>
                </c:ext>
              </c:extLst>
            </c:dLbl>
            <c:dLbl>
              <c:idx val="4"/>
              <c:layout>
                <c:manualLayout>
                  <c:x val="1.4515292897874536E-2"/>
                  <c:y val="-4.62962962962963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9A-4F97-BA63-7D7851ED9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B4555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Sheet1!$I$46:$I$50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Sheet1!$J$46:$J$50</c:f>
              <c:numCache>
                <c:formatCode>General</c:formatCode>
                <c:ptCount val="5"/>
                <c:pt idx="0">
                  <c:v>236</c:v>
                </c:pt>
                <c:pt idx="1">
                  <c:v>213</c:v>
                </c:pt>
                <c:pt idx="2">
                  <c:v>208.3</c:v>
                </c:pt>
                <c:pt idx="3">
                  <c:v>212.2</c:v>
                </c:pt>
                <c:pt idx="4">
                  <c:v>215.4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9A-4F97-BA63-7D7851ED97FE}"/>
            </c:ext>
          </c:extLst>
        </c:ser>
        <c:dLbls>
          <c:showVal val="1"/>
        </c:dLbls>
        <c:shape val="box"/>
        <c:axId val="97196288"/>
        <c:axId val="97198080"/>
        <c:axId val="0"/>
      </c:bar3DChart>
      <c:catAx>
        <c:axId val="97196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97198080"/>
        <c:crosses val="autoZero"/>
        <c:auto val="1"/>
        <c:lblAlgn val="ctr"/>
        <c:lblOffset val="100"/>
      </c:catAx>
      <c:valAx>
        <c:axId val="97198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719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DA5D5-91C6-4358-B9E8-A3AEB94C6D20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D709-F006-4C35-B50B-C362A02713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44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xmlns="" id="{E0450B8C-5AAA-4743-AF22-F85E67B36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xmlns="" id="{96AF5C84-3B1C-4641-8F90-3D41AF972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xmlns="" id="{A4671822-DAA7-45A4-8FA4-664C81019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025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2D6F28-0373-4D45-833C-70FA7FF4F05A}" type="slidenum">
              <a:rPr lang="ru-RU" altLang="ru-RU" sz="1200">
                <a:solidFill>
                  <a:prstClr val="black"/>
                </a:solidFill>
              </a:rPr>
              <a:pPr/>
              <a:t>1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41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  <a:buClrTx/>
              <a:buFontTx/>
              <a:buNone/>
            </a:pPr>
            <a:fld id="{81B20A02-AB84-4975-A546-521C1DB738AF}" type="slidenum">
              <a:rPr lang="ru-RU" altLang="ru-RU" smtClean="0">
                <a:latin typeface="Calibri" panose="020F0502020204030204" pitchFamily="34" charset="0"/>
              </a:rPr>
              <a:pPr>
                <a:spcBef>
                  <a:spcPts val="13"/>
                </a:spcBef>
                <a:buClrTx/>
                <a:buFontTx/>
                <a:buNone/>
              </a:pPr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541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85CD8-1E9F-D098-2383-DF7A5A285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2AC2A9B-6951-81BF-181F-1C926F739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DBC1AE-F956-0223-A422-7A55E2D0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5E490D-D373-92F5-DA5C-B3B4DDCD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F28C76-2D45-F0D0-0B4B-B8FBE13B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04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C5D4C1-B6E6-D959-3730-6033754A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1C31A1-CBA0-0CFA-3088-5C3B8ED1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FB462A-069E-15A2-ED7D-40D36DF3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7092C0-84B2-492A-BF8D-952E9BF7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D8F768-EA43-F0F4-5A0A-D8508DFA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8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52B4BC2-5A07-B95D-A545-BAB693D95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5CCA749-B3E1-4FCC-B3E6-BB0531929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0DB1C9-5BD7-763B-AA9A-62A6F228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9E44FA-0897-FF67-5AC2-8344CA6D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9E7115-1B08-AA71-4155-AF475E39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014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CD4EA7-5351-43D2-944C-82350A148C7E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5DF218-4519-462A-A3AA-F84148921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77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05A95B-3220-472A-BEC1-8CECC5B39275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F8A416-3A1F-4F79-8357-E0A7F7C46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355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BEF816-47EB-40CC-9A93-DE79582F90D5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C0BE02-C26B-4ECA-8011-C0F4EEF5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40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1FCF2C-92F4-4883-BEAD-E4135F162F29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6EFD1C-E6C4-4BD2-B090-D1E719A37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193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E737DF-F611-4149-8CEF-941D69A0F5C3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1B5E56-FBBB-4E5C-A6FF-3C25499B2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325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4AEAE3-0635-4CAD-8C16-283F0DF74D67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FCBEE4-8883-4DF0-86F8-20F29BA5C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17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28E3B7-3783-4F67-B5EE-DF4C82077F54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394816-D473-46D7-939E-5F40A0CA7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68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E79756-289E-430D-8388-AED45A0B7216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004E7D-9B8B-4A6D-AEB8-2F38E2FE6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1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CB3FBC-BFE7-99EF-1329-D38C4680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4F6D5F-3D89-759C-D4EC-4B9EDA958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49B731-F0D6-FC33-1785-5905D05F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7026E2-EB75-42B1-0684-258849AF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0B06C4-E29D-E576-DCEE-C727F362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03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22B09F-D5E3-4E8A-9F5E-F063A988B9D2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9C6158-DCFD-46AD-8D7E-2DD19105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64C024-A19C-476D-A768-EF5935D02D6E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8C238B-0288-4099-BFC9-6D59267D0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027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505200-DB8A-4DD2-8595-ED108AA91FC8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1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3AD7E3-F623-4617-B935-A65D39D40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069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4397" cy="2387600"/>
          </a:xfrm>
        </p:spPr>
        <p:txBody>
          <a:bodyPr/>
          <a:lstStyle>
            <a:lvl1pPr algn="ctr"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439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36990-5909-4861-B5DC-C7A8D31A5C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9870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38C5-8EEC-4DDD-BE61-736E3B1F7B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05705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5818" cy="2852737"/>
          </a:xfrm>
        </p:spPr>
        <p:txBody>
          <a:bodyPr/>
          <a:lstStyle>
            <a:lvl1pPr>
              <a:defRPr sz="599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581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09" indent="0">
              <a:buNone/>
              <a:defRPr sz="18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FD18-7027-454F-A066-4E23C07DE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0124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6820" y="1846263"/>
            <a:ext cx="4950767" cy="4021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967" y="1846263"/>
            <a:ext cx="4952355" cy="4021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5314-BA31-4789-91F2-99EBB28F5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40709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581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984" y="1681163"/>
            <a:ext cx="5182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984" y="2505075"/>
            <a:ext cx="51825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F0B8E-0D71-4E1E-9126-399A5EF46C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1252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B4EB-C6F0-47E7-A3AF-BC7E4F6872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1429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887F0-7DC7-42E9-B4AC-5A077DAE2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008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DB75A-F5A6-DF65-7AAE-4D57C73B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E06778-F063-61A0-3639-1CCFA59B4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034ECE-8DBA-DFA1-A8E6-6FAAC469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4829A6-DA13-20CF-7DC0-3DBA6834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58D7F7-B499-3C91-F1F6-BEA2DD4F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45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426"/>
            <a:ext cx="61729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CCA2-CE74-46FE-9687-2D0EAC602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60264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29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0DBE-F626-409C-9042-54E1B462DA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5996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1758-EF08-40EE-9A99-66E810BE7A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62668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39638" y="287338"/>
            <a:ext cx="2512685" cy="5580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96820" y="287338"/>
            <a:ext cx="7390437" cy="5580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B576-60B5-44FA-9DCC-A5182DA532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7659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840379-8B47-5C87-C232-BAF831F2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975AEB-6535-146F-18C4-C396EB48B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997B29-557F-C15E-EB65-82C110AAB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83BABD-1962-3ABF-FEA8-F877BD17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4A52FC-041E-7A61-A811-5AB88455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9ED550-99DA-1827-4B86-4C633614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50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21206F-BCF8-756B-786F-9DACF7AB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4AA2B3-F973-E211-735F-12AD811DA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AF1386-18AB-CBBE-F898-D8EBEC47E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1155CB-C0A2-BC5B-A50C-1B19FCDD7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A48EA2E-0E40-6C1F-1D84-A8D711BEC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A3EB0C2-895C-6F3F-AE36-456B3C2B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F135FF-FF5A-6A9E-08B8-7EBE33EC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8C696F-41F6-D7A3-BA0D-E53DB352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93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60CB9F-BC65-A538-FA19-0282B4D2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00DD42-55C6-2D87-5F4A-DCF9DA5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D4A071-2474-473A-D7F7-754CC115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3084A05-E633-7BF8-2598-31BC0B6B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96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B4749DD-5202-717B-96B8-9FDD4579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6B6A55A-698B-41BF-9500-A9D34CB9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8F1C45-40BD-18AE-63D0-B830F783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01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D6EF8A-4D7E-F318-5949-00B3886D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1BA31C-8451-B154-30F7-018D85B5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A6F2AA-A2FD-561C-2CD0-AE0222EE5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602D296-BD21-D983-CC2F-5A45E53B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5C90B5-CC15-78A2-2DAA-2CFFBDAF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ACEDB4-4D7F-861B-424A-467FA2F6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24C247-2049-57A4-609A-84EC6F11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43B7AC-19E4-ACDD-63F2-A13E08515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BB475F-C009-F6E6-DCED-681C31605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EEAF4F-0D09-1D35-F744-C2E28D39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37BCD0-8605-17BF-F8F8-54FB663C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BA379F-52C8-6726-36E4-535E13F4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52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C9D79-00E7-5D50-2639-54B4D280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756693-8F97-C2EC-7710-5EAAE2283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15869E-2C8C-8878-2249-211134F4D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161D-B02F-49DC-A278-627246085BE9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B3D060-8DA8-D5A7-4F83-FF008244E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F888D7-BAE7-0DC5-BFDE-F7792CF63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D222-AA62-44CE-8094-97A93F6CE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6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091" y="365126"/>
            <a:ext cx="1051581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838091" y="1825625"/>
            <a:ext cx="1051581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0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0F17C5D-D65A-439F-B7B7-F2FCC650642A}" type="datetimeFigureOut">
              <a:rPr lang="ru-RU"/>
              <a:pPr>
                <a:defRPr/>
              </a:pPr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4" y="6356351"/>
            <a:ext cx="411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0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1066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09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B4A10CA-D171-4F0C-8705-775480F99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33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46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61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77" indent="-228577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6400800"/>
            <a:ext cx="12190412" cy="457200"/>
          </a:xfrm>
          <a:prstGeom prst="rect">
            <a:avLst/>
          </a:prstGeom>
          <a:solidFill>
            <a:srgbClr val="63A5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6334126"/>
            <a:ext cx="12190412" cy="66675"/>
          </a:xfrm>
          <a:prstGeom prst="rect">
            <a:avLst/>
          </a:prstGeom>
          <a:solidFill>
            <a:srgbClr val="99CB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96820" y="287338"/>
            <a:ext cx="1005550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820" y="1846263"/>
            <a:ext cx="10055502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1096821" y="6459539"/>
            <a:ext cx="247141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309" algn="l"/>
                <a:tab pos="1828617" algn="l"/>
                <a:tab pos="2742926" algn="l"/>
                <a:tab pos="3657234" algn="l"/>
                <a:tab pos="4571543" algn="l"/>
                <a:tab pos="5485851" algn="l"/>
                <a:tab pos="6400160" algn="l"/>
                <a:tab pos="7314468" algn="l"/>
                <a:tab pos="8228777" algn="l"/>
                <a:tab pos="9143086" algn="l"/>
                <a:tab pos="10057394" algn="l"/>
              </a:tabLst>
              <a:defRPr sz="9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49218" fontAlgn="base">
              <a:defRPr/>
            </a:pPr>
            <a:endParaRPr lang="ru-RU" altLang="ru-RU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3685695" y="6459539"/>
            <a:ext cx="482219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18" eaLnBrk="0" fontAlgn="base" hangingPunct="0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899949" y="6459539"/>
            <a:ext cx="1309516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309" algn="l"/>
                <a:tab pos="1828617" algn="l"/>
                <a:tab pos="2742926" algn="l"/>
                <a:tab pos="3657234" algn="l"/>
                <a:tab pos="4571543" algn="l"/>
                <a:tab pos="5485851" algn="l"/>
                <a:tab pos="6400160" algn="l"/>
                <a:tab pos="7314468" algn="l"/>
                <a:tab pos="8228777" algn="l"/>
                <a:tab pos="9143086" algn="l"/>
                <a:tab pos="10057394" algn="l"/>
              </a:tabLst>
              <a:defRPr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defTabSz="449218" fontAlgn="base">
              <a:defRPr/>
            </a:pPr>
            <a:fld id="{5799E6E1-70E9-4CC1-9791-2C880A26AF87}" type="slidenum">
              <a:rPr lang="ru-RU" altLang="ru-RU" smtClean="0"/>
              <a:pPr defTabSz="449218" fontAlgn="base">
                <a:defRPr/>
              </a:pPr>
              <a:t>‹#›</a:t>
            </a:fld>
            <a:endParaRPr lang="ru-RU" altLang="ru-RU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1193645" y="1738314"/>
            <a:ext cx="9965027" cy="1587"/>
          </a:xfrm>
          <a:prstGeom prst="line">
            <a:avLst/>
          </a:prstGeom>
          <a:noFill/>
          <a:ln w="6480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18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6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2pPr>
      <a:lvl3pPr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3pPr>
      <a:lvl4pPr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4pPr>
      <a:lvl5pPr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5pPr>
      <a:lvl6pPr marL="2514349" indent="-228577"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6pPr>
      <a:lvl7pPr marL="2971503" indent="-228577"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7pPr>
      <a:lvl8pPr marL="3428657" indent="-228577"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8pPr>
      <a:lvl9pPr marL="3885811" indent="-228577" algn="l" defTabSz="449218" rtl="0" eaLnBrk="0" fontAlgn="base" hangingPunct="0">
        <a:lnSpc>
          <a:spcPct val="85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404040"/>
          </a:solidFill>
          <a:latin typeface="Calibri Light" panose="020F0302020204030204" pitchFamily="34" charset="0"/>
          <a:cs typeface="Tahoma" panose="020B0604030504040204" pitchFamily="34" charset="0"/>
        </a:defRPr>
      </a:lvl9pPr>
    </p:titleStyle>
    <p:bodyStyle>
      <a:lvl1pPr marL="342866" indent="-342866" algn="l" defTabSz="449218" rtl="0" eaLnBrk="0" fontAlgn="base" hangingPunct="0">
        <a:lnSpc>
          <a:spcPct val="90000"/>
        </a:lnSpc>
        <a:spcBef>
          <a:spcPts val="1213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876" indent="-285721" algn="l" defTabSz="449218" rtl="0" eaLnBrk="0" fontAlgn="base" hangingPunct="0">
        <a:lnSpc>
          <a:spcPct val="90000"/>
        </a:lnSpc>
        <a:spcBef>
          <a:spcPts val="213"/>
        </a:spcBef>
        <a:spcAft>
          <a:spcPts val="4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1142886" indent="-228577" algn="l" defTabSz="449218" rtl="0" eaLnBrk="0" fontAlgn="base" hangingPunct="0">
        <a:lnSpc>
          <a:spcPct val="90000"/>
        </a:lnSpc>
        <a:spcBef>
          <a:spcPts val="213"/>
        </a:spcBef>
        <a:spcAft>
          <a:spcPts val="413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040" indent="-228577" algn="l" defTabSz="449218" rtl="0" eaLnBrk="0" fontAlgn="base" hangingPunct="0">
        <a:lnSpc>
          <a:spcPct val="90000"/>
        </a:lnSpc>
        <a:spcBef>
          <a:spcPts val="213"/>
        </a:spcBef>
        <a:spcAft>
          <a:spcPts val="413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194" indent="-228577" algn="l" defTabSz="449218" rtl="0" eaLnBrk="0" fontAlgn="base" hangingPunct="0">
        <a:lnSpc>
          <a:spcPct val="90000"/>
        </a:lnSpc>
        <a:spcBef>
          <a:spcPts val="213"/>
        </a:spcBef>
        <a:spcAft>
          <a:spcPts val="413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.ohga.it/wp-content/uploads/sites/24/2018/09/istock-4946391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22"/>
          <a:stretch/>
        </p:blipFill>
        <p:spPr bwMode="auto">
          <a:xfrm flipH="1">
            <a:off x="4335591" y="0"/>
            <a:ext cx="7856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68000">
                <a:srgbClr val="FFFFFF">
                  <a:alpha val="85000"/>
                </a:srgbClr>
              </a:gs>
              <a:gs pos="42000">
                <a:schemeClr val="bg1"/>
              </a:gs>
              <a:gs pos="100000">
                <a:schemeClr val="bg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РАБОТА МЕДИЦИНСКИХ ОРГАНИЗАЦИЙ В РАМКАХ ИСПОЛНЕНИЯ ПЛАНОВ ПРОВЕДЕНИЯ РЕГИОНАЛЬНЫХ ТЕМАТИЧЕСКИХ МЕРОПРИЯТИЙ ПО ПРОФИЛАКТИКЕ ЗАБОЛЕВАНИЙ И ПОДДЕРЖКЕ ЗДОРОВОГО ОБРАЗА ЖИЗНИ НА ТЕРРИТОРИИ КУЗБАССА В 2025 ГОДУ </a:t>
            </a:r>
          </a:p>
        </p:txBody>
      </p:sp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4C34B96C-4214-4ADF-8489-829190C8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606" y="2343009"/>
            <a:ext cx="3486008" cy="8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4762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3076" name="Прямоугольник 1">
            <a:extLst>
              <a:ext uri="{FF2B5EF4-FFF2-40B4-BE49-F238E27FC236}">
                <a16:creationId xmlns:a16="http://schemas.microsoft.com/office/drawing/2014/main" xmlns="" id="{1AC37E19-050E-4CFD-8769-606A7BB1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606" y="2400962"/>
            <a:ext cx="3400338" cy="8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4762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061452" y="1622551"/>
            <a:ext cx="10847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400" b="1" dirty="0">
              <a:solidFill>
                <a:srgbClr val="014B92"/>
              </a:solidFill>
            </a:endParaRPr>
          </a:p>
          <a:p>
            <a:r>
              <a:rPr lang="ru-RU" altLang="ru-RU" sz="4400" b="1" dirty="0">
                <a:solidFill>
                  <a:schemeClr val="accent5">
                    <a:lumMod val="50000"/>
                  </a:schemeClr>
                </a:solidFill>
              </a:rPr>
              <a:t>Неделя профилактики употребления наркотических средств</a:t>
            </a:r>
          </a:p>
          <a:p>
            <a:endParaRPr lang="ru-RU" alt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23-29 июня 2025 года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79ABCC-FC49-9821-644A-1794561E7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6" y="152943"/>
            <a:ext cx="2631556" cy="73958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FB6AF4D-2053-08C2-C229-601651CDE08E}"/>
              </a:ext>
            </a:extLst>
          </p:cNvPr>
          <p:cNvCxnSpPr>
            <a:cxnSpLocks/>
          </p:cNvCxnSpPr>
          <p:nvPr/>
        </p:nvCxnSpPr>
        <p:spPr>
          <a:xfrm>
            <a:off x="0" y="4778591"/>
            <a:ext cx="8595545" cy="0"/>
          </a:xfrm>
          <a:prstGeom prst="line">
            <a:avLst/>
          </a:prstGeom>
          <a:ln w="57150">
            <a:solidFill>
              <a:srgbClr val="76C5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2C3E6E0-4688-4861-9D80-6073E466595F}"/>
              </a:ext>
            </a:extLst>
          </p:cNvPr>
          <p:cNvSpPr txBox="1">
            <a:spLocks/>
          </p:cNvSpPr>
          <p:nvPr/>
        </p:nvSpPr>
        <p:spPr>
          <a:xfrm>
            <a:off x="407454" y="5466560"/>
            <a:ext cx="6243961" cy="1094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err="1">
                <a:solidFill>
                  <a:srgbClr val="2B7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Светоносов</a:t>
            </a:r>
            <a:r>
              <a:rPr lang="ru-RU" sz="2500" b="1" dirty="0">
                <a:solidFill>
                  <a:srgbClr val="2B7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Константин Владимирович</a:t>
            </a:r>
            <a:r>
              <a:rPr lang="ru-RU" sz="1600" b="1" dirty="0">
                <a:solidFill>
                  <a:srgbClr val="2B7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2B71B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solidFill>
                <a:srgbClr val="2B7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отделом стратегического планирования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ГБУЗ «Кузбасский центр общественного здоровья и медицинской профилактики»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480" y="-163241"/>
            <a:ext cx="246909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40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45292" y="653449"/>
            <a:ext cx="990394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ДИНАМИКА ПОВОЗРАСТНЫХ ПОКАЗАТЕЛЕЙ СМЕРТНОСТИ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ОТ ОТРАВЛЕНИЙ НАРКОТИКАМИ в Кемеровской области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(ДАННЫЕ БЮРО СМЭ, АБСОЛЮТНЫЕ ЧИСЛА)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6043"/>
          <a:stretch/>
        </p:blipFill>
        <p:spPr>
          <a:xfrm>
            <a:off x="841759" y="1979012"/>
            <a:ext cx="9315495" cy="43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28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4540" y="545327"/>
            <a:ext cx="10772775" cy="1357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      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Профилактика наркомании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264" y="2024063"/>
            <a:ext cx="9079856" cy="3538537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dirty="0"/>
              <a:t>Самым эффективным способом борьбы с наркоманией является профилактика. На государственном уровне профилактика наркотической зависимости реализуется как двухкомпонентная система, включающая: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400" dirty="0"/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/>
              <a:t>меры  по ограничению распространения наркотиков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400" dirty="0"/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400" dirty="0"/>
              <a:t>антинаркотическую пропаганду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ru-RU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400" dirty="0"/>
          </a:p>
        </p:txBody>
      </p:sp>
      <p:pic>
        <p:nvPicPr>
          <p:cNvPr id="2560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57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350" y="0"/>
            <a:ext cx="149364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79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Признаки употребления наркотиков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055813"/>
            <a:ext cx="77106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Бледная кожа, повреждения долго не заживают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Скрывает новые интересы и новых знакомых от близких людей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Старается уединиться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Становится раздражительным и неконтактным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Непривычный блеск глаз, зрачки расширены постоянно независимо от освещения, или размером с маленькую точку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 дома пропадают вещи и деньги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Следы уколов на руках, ногах, подмышками, вены плотные и синие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69739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57930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Предметы, часто встречающиеся у людей, употребляющих наркотики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3871" y="2154665"/>
            <a:ext cx="81636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Шприц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Игла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Сложенная фольга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Закопченая</a:t>
            </a:r>
            <a:r>
              <a:rPr lang="ru-RU" sz="2400" dirty="0"/>
              <a:t> ложка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Целлофановый или газетный сверток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Пластиковая бутылка 0,3-0,5 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Резиновый жгут или катетер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Предметы, напоминающие курительные трубки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Пустые упаковки из под противоаллергических препаратов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14825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4" y="1346786"/>
            <a:ext cx="10175106" cy="5090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301" y="629406"/>
            <a:ext cx="9150889" cy="8474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4393" y="6437387"/>
            <a:ext cx="2667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Drug Abuse Screening Test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393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56" y="1976990"/>
            <a:ext cx="10181202" cy="3974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95" y="976567"/>
            <a:ext cx="9144793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36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1" y="1598140"/>
            <a:ext cx="10053045" cy="534938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88180" y="849616"/>
            <a:ext cx="90947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48" tIns="51124" rIns="102248" bIns="51124" numCol="1" anchor="ctr" anchorCtr="0" compatLnSpc="1">
            <a:prstTxWarp prst="textNoShape">
              <a:avLst/>
            </a:prstTxWarp>
          </a:bodyPr>
          <a:lstStyle>
            <a:lvl1pPr algn="ctr" defTabSz="1022350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2235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2235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2235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22350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2235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2235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2235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22350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1600" b="1" dirty="0">
                <a:solidFill>
                  <a:srgbClr val="25406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600" b="1" dirty="0">
                <a:solidFill>
                  <a:srgbClr val="25406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ЖАЛОБ, ФИЗИКАЛЬНОГО ОБСЛЕДОВАНИЯ ПАЦИЕНТА, </a:t>
            </a:r>
            <a:br>
              <a:rPr lang="ru-RU" alt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25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ИМЕЮЩИХСЯ СОПУТСТВУЮЩИХ ЗАБОЛЕВАНИЙ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solidFill>
                <a:srgbClr val="25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98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2332496" y="773634"/>
            <a:ext cx="10057090" cy="64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213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defTabSz="449218" eaLnBrk="0" fontAlgn="base" hangingPunct="0">
              <a:lnSpc>
                <a:spcPct val="85000"/>
              </a:lnSpc>
              <a:spcBef>
                <a:spcPts val="13"/>
              </a:spcBef>
              <a:spcAft>
                <a:spcPts val="13"/>
              </a:spcAft>
              <a:buClrTx/>
            </a:pPr>
            <a:r>
              <a:rPr lang="ru-RU" altLang="ru-RU" sz="4300" b="1" dirty="0">
                <a:solidFill>
                  <a:srgbClr val="066E9F"/>
                </a:solidFill>
                <a:latin typeface="Calibri Light" panose="020F0302020204030204" pitchFamily="34" charset="0"/>
              </a:rPr>
              <a:t>Где получить помощь?</a:t>
            </a: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382539" y="1524249"/>
            <a:ext cx="11303115" cy="421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/>
          <a:lstStyle>
            <a:lvl1pPr marL="90488" indent="-90488">
              <a:lnSpc>
                <a:spcPct val="90000"/>
              </a:lnSpc>
              <a:spcBef>
                <a:spcPts val="1213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213"/>
              </a:spcBef>
              <a:spcAft>
                <a:spcPts val="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defTabSz="449218" eaLnBrk="0" fontAlgn="base" hangingPunct="0">
              <a:buClr>
                <a:srgbClr val="99CB38"/>
              </a:buClr>
            </a:pPr>
            <a:endParaRPr lang="ru-RU" altLang="ru-RU" dirty="0"/>
          </a:p>
          <a:p>
            <a:pPr defTabSz="449218" eaLnBrk="0" fontAlgn="base" hangingPunct="0">
              <a:buClr>
                <a:srgbClr val="99CB38"/>
              </a:buClr>
              <a:buFont typeface="Calibri" panose="020F0502020204030204" pitchFamily="34" charset="0"/>
              <a:buChar char=" "/>
            </a:pPr>
            <a:r>
              <a:rPr lang="ru-RU" altLang="ru-RU" sz="3600" u="sng" dirty="0" err="1"/>
              <a:t>Наркодиспансеры</a:t>
            </a:r>
            <a:r>
              <a:rPr lang="ru-RU" altLang="ru-RU" sz="3600" dirty="0"/>
              <a:t>: Кемерово, Новокузнецк, Прокопьевск.</a:t>
            </a:r>
          </a:p>
          <a:p>
            <a:pPr defTabSz="449218" eaLnBrk="0" fontAlgn="base" hangingPunct="0">
              <a:buClr>
                <a:srgbClr val="99CB38"/>
              </a:buClr>
              <a:buFont typeface="Calibri" panose="020F0502020204030204" pitchFamily="34" charset="0"/>
              <a:buChar char=" "/>
            </a:pPr>
            <a:r>
              <a:rPr lang="ru-RU" altLang="ru-RU" sz="3600" u="sng" dirty="0"/>
              <a:t>Психоневрологические диспансеры</a:t>
            </a:r>
            <a:r>
              <a:rPr lang="ru-RU" altLang="ru-RU" sz="3600" dirty="0"/>
              <a:t>: Анжеро-Судженск, Белово, Киселевск, Юрга.</a:t>
            </a:r>
          </a:p>
          <a:p>
            <a:pPr defTabSz="449218" eaLnBrk="0" fontAlgn="base" hangingPunct="0">
              <a:buClr>
                <a:srgbClr val="99CB38"/>
              </a:buClr>
              <a:buFont typeface="Calibri" panose="020F0502020204030204" pitchFamily="34" charset="0"/>
              <a:buChar char=" "/>
            </a:pPr>
            <a:r>
              <a:rPr lang="ru-RU" altLang="ru-RU" sz="3600" u="sng" dirty="0"/>
              <a:t>Психиатрические больницы</a:t>
            </a:r>
            <a:r>
              <a:rPr lang="ru-RU" altLang="ru-RU" sz="3600" dirty="0"/>
              <a:t>: Калтан, Ленинск-Кузнецкий.</a:t>
            </a:r>
          </a:p>
          <a:p>
            <a:pPr defTabSz="449218" eaLnBrk="0" fontAlgn="base" hangingPunct="0">
              <a:buClr>
                <a:srgbClr val="99CB38"/>
              </a:buClr>
            </a:pPr>
            <a:endParaRPr lang="ru-RU" altLang="ru-RU" dirty="0"/>
          </a:p>
          <a:p>
            <a:pPr defTabSz="449218" eaLnBrk="0" fontAlgn="base" hangingPunct="0">
              <a:buClr>
                <a:srgbClr val="99CB38"/>
              </a:buClr>
            </a:pPr>
            <a:endParaRPr lang="ru-RU" alt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219"/>
            <a:ext cx="2633700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343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ъект 2"/>
          <p:cNvSpPr>
            <a:spLocks noGrp="1"/>
          </p:cNvSpPr>
          <p:nvPr>
            <p:ph idx="1"/>
          </p:nvPr>
        </p:nvSpPr>
        <p:spPr>
          <a:xfrm>
            <a:off x="2207925" y="4292487"/>
            <a:ext cx="8653923" cy="1561897"/>
          </a:xfrm>
        </p:spPr>
        <p:txBody>
          <a:bodyPr/>
          <a:lstStyle/>
          <a:p>
            <a:pPr eaLnBrk="1" hangingPunct="1"/>
            <a:r>
              <a:rPr lang="ru-RU" altLang="ru-RU"/>
              <a:t>(3842) 57-07-07 (круглосуточно)</a:t>
            </a:r>
          </a:p>
          <a:p>
            <a:pPr eaLnBrk="1" hangingPunct="1"/>
            <a:r>
              <a:rPr lang="ru-RU" altLang="ru-RU"/>
              <a:t>(3843) 72-44-27 (08.00-18.00 в рабочие дни)</a:t>
            </a:r>
          </a:p>
          <a:p>
            <a:pPr eaLnBrk="1" hangingPunct="1"/>
            <a:r>
              <a:rPr lang="ru-RU" altLang="ru-RU"/>
              <a:t>(3846) 66-82-81 (08.00-20.00 в рабочие дни)</a:t>
            </a:r>
          </a:p>
          <a:p>
            <a:pPr eaLnBrk="1" hangingPunct="1"/>
            <a:endParaRPr lang="ru-RU" altLang="ru-RU"/>
          </a:p>
        </p:txBody>
      </p:sp>
      <p:pic>
        <p:nvPicPr>
          <p:cNvPr id="9625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112" y="981394"/>
            <a:ext cx="5393623" cy="232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446"/>
            <a:ext cx="2633319" cy="73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351" y="446"/>
            <a:ext cx="149364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57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ser\Desktop\ИППП\ФОН ДЛЯ ИПП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DE37A25-2E93-F5E6-FA5F-6BB0080B2D52}"/>
              </a:ext>
            </a:extLst>
          </p:cNvPr>
          <p:cNvSpPr/>
          <p:nvPr/>
        </p:nvSpPr>
        <p:spPr>
          <a:xfrm>
            <a:off x="-9402" y="4403324"/>
            <a:ext cx="12201401" cy="2454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92312A-04C4-4AF6-B707-F47D3CDF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62" y="4856784"/>
            <a:ext cx="4898415" cy="17666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Зарегистрируйтесь на сайте</a:t>
            </a:r>
            <a:r>
              <a:rPr lang="en-US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 TAKZDOROVO.RU </a:t>
            </a:r>
            <a:r>
              <a:rPr lang="ru-RU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 и получите доступ ко всем сервисам сайта</a:t>
            </a:r>
          </a:p>
        </p:txBody>
      </p:sp>
      <p:pic>
        <p:nvPicPr>
          <p:cNvPr id="14" name="Рисунок 13" descr="Изображение выглядит как шаблон, прямоугольный, искусство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F3E68C6-AC5A-E43A-CB43-DEC3C2BD8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0745" y="1491496"/>
            <a:ext cx="2835118" cy="28351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12BEF0D-9015-9C38-7C7A-61702049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14" t="31540" r="18103" b="31346"/>
          <a:stretch/>
        </p:blipFill>
        <p:spPr>
          <a:xfrm>
            <a:off x="3826931" y="57455"/>
            <a:ext cx="2541405" cy="1053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397" y="198527"/>
            <a:ext cx="1949728" cy="5472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E0D0A5-CC90-5970-3ACF-A5FC5CFDDC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82"/>
          <a:stretch/>
        </p:blipFill>
        <p:spPr>
          <a:xfrm>
            <a:off x="7081900" y="-1"/>
            <a:ext cx="51101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97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1724" y="1389020"/>
            <a:ext cx="93684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7 декабря 1987 года Генеральная Ассамблея Организации Объединенных Наций приняла резолюцию 42/112, в которой постановила отмечать 26 июня как </a:t>
            </a:r>
            <a:r>
              <a:rPr lang="ru-RU" b="1" dirty="0"/>
              <a:t>Международный день борьбы со злоупотреблением наркотическими средствами и их незаконным оборотом</a:t>
            </a:r>
            <a:r>
              <a:rPr lang="ru-RU" dirty="0"/>
              <a:t> в знак выражения своей решимости усиливать деятельность и сотрудничество для достижения цели создания международного общества, свободного от наркомании.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7811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Проблема современного общества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936848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Распространение употребления наркотиков и наркозависимости одна из самых  серьезных проблем современного общества.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Наркотики – это вещества, способные оказывать воздействие на нервную систему  и вызывать изменение сознания человека.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Среди наркоманов большинство – молодые люди, в основном не старше 35 лет. Приобщение к наркотикам у большинства происходит «за компанию», из-за желания казаться старше, для «борьбы с проблемами» или для получения острых ощущений.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117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Развитие зависимости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9513" y="2055813"/>
            <a:ext cx="56758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Наркомания (</a:t>
            </a:r>
            <a:r>
              <a:rPr lang="ru-RU" sz="2000" i="1" dirty="0"/>
              <a:t>от др.-греч. </a:t>
            </a:r>
            <a:r>
              <a:rPr lang="ru-RU" sz="2000" i="1" dirty="0" err="1"/>
              <a:t>νάρκη</a:t>
            </a:r>
            <a:r>
              <a:rPr lang="ru-RU" sz="2000" i="1" dirty="0"/>
              <a:t> — «оцепенение», «сон» и μα</a:t>
            </a:r>
            <a:r>
              <a:rPr lang="ru-RU" sz="2000" i="1" dirty="0" err="1"/>
              <a:t>νί</a:t>
            </a:r>
            <a:r>
              <a:rPr lang="ru-RU" sz="2000" i="1" dirty="0"/>
              <a:t>α — «безумие», «страсть», «влечение»</a:t>
            </a:r>
            <a:r>
              <a:rPr lang="ru-RU" sz="2400" dirty="0"/>
              <a:t>) – это непреодолимое влечение к психоактивному веществу. </a:t>
            </a:r>
          </a:p>
          <a:p>
            <a:pPr marL="0" indent="0">
              <a:buNone/>
            </a:pPr>
            <a:r>
              <a:rPr lang="ru-RU" sz="2400" dirty="0"/>
              <a:t>Основной  признак развития наркомании: привыкание к  наркотику, необходимость увеличивать дозу и частоту приема, появление физической зависимости от наркотика –абстинентного синдрома, или «ломки», в отсутствие очередной дозы.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416" y="1984928"/>
            <a:ext cx="4413887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98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9"/>
          <p:cNvSpPr txBox="1">
            <a:spLocks noChangeArrowheads="1"/>
          </p:cNvSpPr>
          <p:nvPr/>
        </p:nvSpPr>
        <p:spPr bwMode="auto">
          <a:xfrm>
            <a:off x="516384" y="296761"/>
            <a:ext cx="1018196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ЧИСЛО ПАЦИЕНТОВ С СИНДРОМОМ ЗАВИСИМОСТИ ОТ НАРКОТИЧЕСКИХ СРЕДСТВ 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ЗАРЕГИСТРИРОВАННЫХ В НАРКОЛОГИЧЕСКИХ ОРГАНИЗАЦИЯХ (на 100 тыс. населения)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516384" y="1213665"/>
            <a:ext cx="9452243" cy="0"/>
          </a:xfrm>
          <a:prstGeom prst="line">
            <a:avLst/>
          </a:prstGeom>
          <a:ln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80906" y="6323299"/>
            <a:ext cx="2743115" cy="364517"/>
          </a:xfrm>
        </p:spPr>
        <p:txBody>
          <a:bodyPr/>
          <a:lstStyle/>
          <a:p>
            <a:fld id="{C4F54E75-0C23-4A74-8DDE-6644925E1673}" type="slidenum">
              <a:rPr lang="ru-RU" altLang="ru-RU" sz="1164" b="1">
                <a:solidFill>
                  <a:srgbClr val="002060"/>
                </a:solidFill>
              </a:rPr>
              <a:pPr/>
              <a:t>5</a:t>
            </a:fld>
            <a:endParaRPr lang="ru-RU" altLang="ru-RU" sz="1164" b="1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6096001" y="1281444"/>
          <a:ext cx="4571300" cy="2484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795356" y="1316368"/>
          <a:ext cx="4571300" cy="234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9702959"/>
              </p:ext>
            </p:extLst>
          </p:nvPr>
        </p:nvGraphicFramePr>
        <p:xfrm>
          <a:off x="1790038" y="3945036"/>
          <a:ext cx="7152175" cy="274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 flipV="1">
            <a:off x="5763400" y="1302373"/>
            <a:ext cx="0" cy="2348363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723996" y="3766641"/>
            <a:ext cx="9452243" cy="0"/>
          </a:xfrm>
          <a:prstGeom prst="line">
            <a:avLst/>
          </a:prstGeom>
          <a:ln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351" y="0"/>
            <a:ext cx="149364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8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Изменения психики при наркомании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9513" y="2055813"/>
            <a:ext cx="56758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/>
              <a:t>Все </a:t>
            </a:r>
            <a:r>
              <a:rPr lang="ru-RU" sz="2600" dirty="0" err="1"/>
              <a:t>психоактивные</a:t>
            </a:r>
            <a:r>
              <a:rPr lang="ru-RU" sz="2600" dirty="0"/>
              <a:t> вещества – яды, из-за  гибели клеток мозга у наркомана нарушается мышление, снижается интеллект  и память.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/>
              <a:t>Употребление наркотиков вызывает изменения психики, аналогичные появляющимся при шизофрении: замкнутость, обеднение эмоциональных реакций, расстройства восприятия, двигательные нарушения.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762" y="2448414"/>
            <a:ext cx="4457116" cy="29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21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9235" y="463979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Воздействие на организм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9513" y="2055813"/>
            <a:ext cx="851792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Поскольку все яды в организме обезвреживаются печенью, прием наркотиков вызывает гибель ее клеток и развитие цирроза. </a:t>
            </a:r>
          </a:p>
          <a:p>
            <a:pPr marL="0" indent="0">
              <a:buNone/>
            </a:pPr>
            <a:r>
              <a:rPr lang="ru-RU" dirty="0"/>
              <a:t>Из-за постоянной стимуляции систем организма у наркоманов быстро истощается сердечная мышца, и значительно снижается иммунитет. </a:t>
            </a:r>
          </a:p>
          <a:p>
            <a:pPr marL="0" indent="0">
              <a:buNone/>
            </a:pPr>
            <a:r>
              <a:rPr lang="ru-RU" dirty="0"/>
              <a:t>Кроме того, из-за пользования общими шприцами и отсутствия половой гигиены наркоманы нередко заражают друг друга гепатитом В и С, сифилисом и ВИЧ-инфекцией.</a:t>
            </a:r>
          </a:p>
          <a:p>
            <a:pPr marL="0" indent="0">
              <a:buNone/>
            </a:pPr>
            <a:r>
              <a:rPr lang="ru-RU" dirty="0"/>
              <a:t>Часто встречаются у потребителей наркотиков туберкулез и сепсис.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589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Социальные последствия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9513" y="2055813"/>
            <a:ext cx="567587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Наркоман лишается большинства своих социальных контактов. Из-за нарушения эмоционально-личностной сферы он становится неинтересен бывшим друзьям, а основной предмет его собственных интересов - поиск и употребление очередной дозы.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Поиск денег для покупки наркотиков перемещает людей в криминальные слои общества, а затем толкает на преступления, в том числе и тяжкие.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Гибель от употребления наркотиков наступает очень быстро, что приводит к увеличению смертности среди молодых активных людей.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40" y="2099957"/>
            <a:ext cx="4397694" cy="29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049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700" cy="73768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0659" y="365125"/>
            <a:ext cx="11500021" cy="164490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ОСТРЫЕ ОТРАВЛЕНИЯ НАРКОТИЧЕСКИМИ СРЕДСТВАМИ,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Т.Ч. С ЛЕТАЛЬНЫМ ИСХОДОМ В КЕМЕРОВСКОЙ ОБЛАСТИ (на 100 тыс. населения)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08" y="1773315"/>
            <a:ext cx="6268175" cy="494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4260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9177</TotalTime>
  <Words>719</Words>
  <Application>Microsoft Office PowerPoint</Application>
  <PresentationFormat>Произвольный</PresentationFormat>
  <Paragraphs>112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3_Тема Office</vt:lpstr>
      <vt:lpstr>1_Тема Office</vt:lpstr>
      <vt:lpstr>Слайд 1</vt:lpstr>
      <vt:lpstr>Слайд 2</vt:lpstr>
      <vt:lpstr>Проблема современного общества</vt:lpstr>
      <vt:lpstr>Развитие зависимости </vt:lpstr>
      <vt:lpstr>Слайд 5</vt:lpstr>
      <vt:lpstr>Изменения психики при наркомании</vt:lpstr>
      <vt:lpstr>Воздействие на организм</vt:lpstr>
      <vt:lpstr>Социальные последствия</vt:lpstr>
      <vt:lpstr>ОСТРЫЕ ОТРАВЛЕНИЯ НАРКОТИЧЕСКИМИ СРЕДСТВАМИ,  В Т.Ч. С ЛЕТАЛЬНЫМ ИСХОДОМ В КЕМЕРОВСКОЙ ОБЛАСТИ (на 100 тыс. населения)</vt:lpstr>
      <vt:lpstr>ДИНАМИКА ПОВОЗРАСТНЫХ ПОКАЗАТЕЛЕЙ СМЕРТНОСТИ  ОТ ОТРАВЛЕНИЙ НАРКОТИКАМИ в Кемеровской области (ДАННЫЕ БЮРО СМЭ, АБСОЛЮТНЫЕ ЧИСЛА)</vt:lpstr>
      <vt:lpstr>               Профилактика наркомании</vt:lpstr>
      <vt:lpstr>Признаки употребления наркотиков</vt:lpstr>
      <vt:lpstr>Предметы, часто встречающиеся у людей, употребляющих наркотики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«Репродуктивное здоровье. Профилактика вредных зависимостей»</dc:title>
  <dc:creator>Eva</dc:creator>
  <cp:lastModifiedBy>User15</cp:lastModifiedBy>
  <cp:revision>167</cp:revision>
  <dcterms:created xsi:type="dcterms:W3CDTF">2023-04-25T02:20:22Z</dcterms:created>
  <dcterms:modified xsi:type="dcterms:W3CDTF">2025-06-23T03:19:14Z</dcterms:modified>
</cp:coreProperties>
</file>